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9" r:id="rId3"/>
    <p:sldId id="260" r:id="rId4"/>
    <p:sldId id="264" r:id="rId5"/>
    <p:sldId id="263" r:id="rId6"/>
    <p:sldId id="271" r:id="rId7"/>
    <p:sldId id="267" r:id="rId8"/>
    <p:sldId id="261" r:id="rId9"/>
    <p:sldId id="268" r:id="rId10"/>
    <p:sldId id="269" r:id="rId11"/>
  </p:sldIdLst>
  <p:sldSz cx="18288000" cy="10287000"/>
  <p:notesSz cx="6858000" cy="9144000"/>
  <p:embeddedFontLst>
    <p:embeddedFont>
      <p:font typeface="Archivo Black" panose="020B0604020202020204" charset="0"/>
      <p:regular r:id="rId12"/>
    </p:embeddedFont>
    <p:embeddedFont>
      <p:font typeface="Arial Rounded MT Bold" panose="020F0704030504030204" pitchFamily="34" charset="0"/>
      <p:regular r:id="rId13"/>
    </p:embeddedFont>
    <p:embeddedFont>
      <p:font typeface="Calibri" panose="020F0502020204030204" pitchFamily="34" charset="0"/>
      <p:regular r:id="rId14"/>
      <p:bold r:id="rId15"/>
      <p:italic r:id="rId16"/>
      <p:boldItalic r:id="rId17"/>
    </p:embeddedFont>
    <p:embeddedFont>
      <p:font typeface="Montserrat Classic" panose="020B0604020202020204" charset="0"/>
      <p:regular r:id="rId18"/>
    </p:embeddedFont>
    <p:embeddedFont>
      <p:font typeface="Montserrat Classic Bold" panose="020B0604020202020204" charset="0"/>
      <p:regular r:id="rId19"/>
    </p:embeddedFont>
    <p:embeddedFont>
      <p:font typeface="Montserrat Light" panose="020B0604020202020204" charset="0"/>
      <p:regular r:id="rId20"/>
    </p:embeddedFont>
    <p:embeddedFont>
      <p:font typeface="Montserrat Light Bold" panose="020B0604020202020204" charset="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4" d="100"/>
          <a:sy n="54" d="100"/>
        </p:scale>
        <p:origin x="754" y="-112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://www.shorturl.at/lcCjM" TargetMode="Externa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jpeg"/><Relationship Id="rId3" Type="http://schemas.openxmlformats.org/officeDocument/2006/relationships/image" Target="../media/image62.jpeg"/><Relationship Id="rId7" Type="http://schemas.openxmlformats.org/officeDocument/2006/relationships/image" Target="../media/image65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jpeg"/><Relationship Id="rId11" Type="http://schemas.openxmlformats.org/officeDocument/2006/relationships/image" Target="../media/image3.svg"/><Relationship Id="rId5" Type="http://schemas.openxmlformats.org/officeDocument/2006/relationships/image" Target="../media/image63.jpeg"/><Relationship Id="rId10" Type="http://schemas.openxmlformats.org/officeDocument/2006/relationships/image" Target="../media/image2.png"/><Relationship Id="rId4" Type="http://schemas.openxmlformats.org/officeDocument/2006/relationships/image" Target="../media/image54.jpeg"/><Relationship Id="rId9" Type="http://schemas.openxmlformats.org/officeDocument/2006/relationships/image" Target="../media/image6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10" Type="http://schemas.openxmlformats.org/officeDocument/2006/relationships/image" Target="../media/image15.svg"/><Relationship Id="rId4" Type="http://schemas.openxmlformats.org/officeDocument/2006/relationships/image" Target="../media/image9.svg"/><Relationship Id="rId9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svg"/><Relationship Id="rId3" Type="http://schemas.openxmlformats.org/officeDocument/2006/relationships/image" Target="../media/image6.png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33.svg"/><Relationship Id="rId4" Type="http://schemas.openxmlformats.org/officeDocument/2006/relationships/image" Target="../media/image27.jpeg"/><Relationship Id="rId9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png"/><Relationship Id="rId7" Type="http://schemas.openxmlformats.org/officeDocument/2006/relationships/image" Target="../media/image29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microsoft.com/office/2007/relationships/hdphoto" Target="../media/hdphoto1.wdp"/><Relationship Id="rId10" Type="http://schemas.openxmlformats.org/officeDocument/2006/relationships/image" Target="../media/image32.png"/><Relationship Id="rId4" Type="http://schemas.openxmlformats.org/officeDocument/2006/relationships/image" Target="../media/image34.png"/><Relationship Id="rId9" Type="http://schemas.openxmlformats.org/officeDocument/2006/relationships/image" Target="../media/image3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13" Type="http://schemas.openxmlformats.org/officeDocument/2006/relationships/image" Target="../media/image45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sv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svg"/><Relationship Id="rId4" Type="http://schemas.openxmlformats.org/officeDocument/2006/relationships/image" Target="../media/image36.svg"/><Relationship Id="rId9" Type="http://schemas.openxmlformats.org/officeDocument/2006/relationships/image" Target="../media/image41.png"/><Relationship Id="rId14" Type="http://schemas.openxmlformats.org/officeDocument/2006/relationships/image" Target="../media/image46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hyperlink" Target="https://www.figma.com/proto/Y90YRIhbp5yVpV7zxIoWDj/Untitled?node-id=1-2&amp;node-type=canvas&amp;t=PoWGfAi89bw9gEdY-1&amp;scaling=scale-down&amp;content-scaling=fixed&amp;page-id=0%3A1&amp;starting-point-node-id=1%3A2" TargetMode="External"/><Relationship Id="rId7" Type="http://schemas.openxmlformats.org/officeDocument/2006/relationships/image" Target="../media/image51.sv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svg"/><Relationship Id="rId4" Type="http://schemas.openxmlformats.org/officeDocument/2006/relationships/image" Target="../media/image48.png"/><Relationship Id="rId9" Type="http://schemas.openxmlformats.org/officeDocument/2006/relationships/image" Target="../media/image5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svg"/><Relationship Id="rId5" Type="http://schemas.openxmlformats.org/officeDocument/2006/relationships/image" Target="../media/image57.png"/><Relationship Id="rId10" Type="http://schemas.openxmlformats.org/officeDocument/2006/relationships/image" Target="../media/image61.jpeg"/><Relationship Id="rId4" Type="http://schemas.openxmlformats.org/officeDocument/2006/relationships/image" Target="../media/image56.svg"/><Relationship Id="rId9" Type="http://schemas.openxmlformats.org/officeDocument/2006/relationships/hyperlink" Target="https://www.linkedin.com/in/akshay-srinivas-047b2a328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>
            <a:off x="4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blipFill>
            <a:blip r:embed="rId2"/>
            <a:stretch>
              <a:fillRect b="-18555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521081" y="1000665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8" y="0"/>
                </a:lnTo>
                <a:lnTo>
                  <a:pt x="1245838" y="985530"/>
                </a:lnTo>
                <a:lnTo>
                  <a:pt x="0" y="9855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4521330">
            <a:off x="4522206" y="1734737"/>
            <a:ext cx="14167639" cy="7119239"/>
          </a:xfrm>
          <a:custGeom>
            <a:avLst/>
            <a:gdLst/>
            <a:ahLst/>
            <a:cxnLst/>
            <a:rect l="l" t="t" r="r" b="b"/>
            <a:pathLst>
              <a:path w="14167639" h="7119239">
                <a:moveTo>
                  <a:pt x="0" y="0"/>
                </a:moveTo>
                <a:lnTo>
                  <a:pt x="14167639" y="0"/>
                </a:lnTo>
                <a:lnTo>
                  <a:pt x="14167639" y="7119238"/>
                </a:lnTo>
                <a:lnTo>
                  <a:pt x="0" y="71192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9589607" y="0"/>
            <a:ext cx="8698393" cy="10400373"/>
            <a:chOff x="0" y="0"/>
            <a:chExt cx="8603361" cy="10286746"/>
          </a:xfrm>
        </p:grpSpPr>
        <p:sp>
          <p:nvSpPr>
            <p:cNvPr id="6" name="Freeform 6"/>
            <p:cNvSpPr/>
            <p:nvPr/>
          </p:nvSpPr>
          <p:spPr>
            <a:xfrm>
              <a:off x="-2794" y="-128"/>
              <a:ext cx="8606155" cy="10286874"/>
            </a:xfrm>
            <a:custGeom>
              <a:avLst/>
              <a:gdLst/>
              <a:ahLst/>
              <a:cxnLst/>
              <a:rect l="l" t="t" r="r" b="b"/>
              <a:pathLst>
                <a:path w="8606155" h="10286874">
                  <a:moveTo>
                    <a:pt x="8606155" y="10251441"/>
                  </a:moveTo>
                  <a:cubicBezTo>
                    <a:pt x="8606155" y="10284588"/>
                    <a:pt x="8595487" y="10286874"/>
                    <a:pt x="8567674" y="10286874"/>
                  </a:cubicBezTo>
                  <a:cubicBezTo>
                    <a:pt x="5713094" y="10286239"/>
                    <a:pt x="2858643" y="10286239"/>
                    <a:pt x="4064" y="10286239"/>
                  </a:cubicBezTo>
                  <a:cubicBezTo>
                    <a:pt x="0" y="10272396"/>
                    <a:pt x="6350" y="10259823"/>
                    <a:pt x="9271" y="10246996"/>
                  </a:cubicBezTo>
                  <a:cubicBezTo>
                    <a:pt x="134747" y="9685402"/>
                    <a:pt x="260350" y="9123935"/>
                    <a:pt x="386207" y="8562467"/>
                  </a:cubicBezTo>
                  <a:cubicBezTo>
                    <a:pt x="565658" y="7761986"/>
                    <a:pt x="745490" y="6961633"/>
                    <a:pt x="924814" y="6161151"/>
                  </a:cubicBezTo>
                  <a:cubicBezTo>
                    <a:pt x="1146302" y="5172583"/>
                    <a:pt x="1367282" y="4184015"/>
                    <a:pt x="1588643" y="3195574"/>
                  </a:cubicBezTo>
                  <a:cubicBezTo>
                    <a:pt x="1813560" y="2191385"/>
                    <a:pt x="2038604" y="1187323"/>
                    <a:pt x="2264156" y="183261"/>
                  </a:cubicBezTo>
                  <a:cubicBezTo>
                    <a:pt x="2277872" y="122174"/>
                    <a:pt x="2286635" y="59690"/>
                    <a:pt x="2308860" y="635"/>
                  </a:cubicBezTo>
                  <a:cubicBezTo>
                    <a:pt x="4395216" y="635"/>
                    <a:pt x="6481572" y="635"/>
                    <a:pt x="8567928" y="0"/>
                  </a:cubicBezTo>
                  <a:cubicBezTo>
                    <a:pt x="8596249" y="0"/>
                    <a:pt x="8605901" y="3429"/>
                    <a:pt x="8605901" y="35814"/>
                  </a:cubicBezTo>
                  <a:cubicBezTo>
                    <a:pt x="8605139" y="3441066"/>
                    <a:pt x="8605139" y="6846317"/>
                    <a:pt x="8606155" y="10251441"/>
                  </a:cubicBezTo>
                  <a:close/>
                </a:path>
              </a:pathLst>
            </a:custGeom>
            <a:blipFill>
              <a:blip r:embed="rId6"/>
              <a:stretch>
                <a:fillRect l="-114498" t="-230" r="-2201" b="-20632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4191521" y="3349077"/>
            <a:ext cx="9904959" cy="3588846"/>
            <a:chOff x="0" y="0"/>
            <a:chExt cx="2608713" cy="94521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608713" cy="945211"/>
            </a:xfrm>
            <a:custGeom>
              <a:avLst/>
              <a:gdLst/>
              <a:ahLst/>
              <a:cxnLst/>
              <a:rect l="l" t="t" r="r" b="b"/>
              <a:pathLst>
                <a:path w="2608713" h="945211">
                  <a:moveTo>
                    <a:pt x="0" y="0"/>
                  </a:moveTo>
                  <a:lnTo>
                    <a:pt x="2608713" y="0"/>
                  </a:lnTo>
                  <a:lnTo>
                    <a:pt x="2608713" y="945211"/>
                  </a:lnTo>
                  <a:lnTo>
                    <a:pt x="0" y="94521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IN" dirty="0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608713" cy="96426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0" name="Freeform 10"/>
          <p:cNvSpPr/>
          <p:nvPr/>
        </p:nvSpPr>
        <p:spPr>
          <a:xfrm>
            <a:off x="4191521" y="6937923"/>
            <a:ext cx="9904959" cy="680751"/>
          </a:xfrm>
          <a:custGeom>
            <a:avLst/>
            <a:gdLst/>
            <a:ahLst/>
            <a:cxnLst/>
            <a:rect l="l" t="t" r="r" b="b"/>
            <a:pathLst>
              <a:path w="9904959" h="680751">
                <a:moveTo>
                  <a:pt x="0" y="0"/>
                </a:moveTo>
                <a:lnTo>
                  <a:pt x="9904958" y="0"/>
                </a:lnTo>
                <a:lnTo>
                  <a:pt x="9904958" y="680752"/>
                </a:lnTo>
                <a:lnTo>
                  <a:pt x="0" y="68075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t="-187363"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4441323" y="4130049"/>
            <a:ext cx="9405358" cy="21000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75"/>
              </a:lnSpc>
            </a:pPr>
            <a:r>
              <a:rPr lang="en-US" sz="12300" spc="172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ASL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7928154" y="2080902"/>
            <a:ext cx="2431696" cy="9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 dirty="0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TGNAS Enterprise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787756" y="3477812"/>
            <a:ext cx="10804615" cy="8905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294"/>
              </a:lnSpc>
            </a:pPr>
            <a:r>
              <a:rPr lang="en-US" sz="5286" spc="74" dirty="0">
                <a:solidFill>
                  <a:srgbClr val="040506"/>
                </a:solidFill>
                <a:latin typeface="Archivo Black"/>
                <a:ea typeface="Archivo Black"/>
                <a:cs typeface="Archivo Black"/>
                <a:sym typeface="Archivo Black"/>
              </a:rPr>
              <a:t>Accurate Service Locator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4441323" y="6182437"/>
            <a:ext cx="9497482" cy="421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61"/>
              </a:lnSpc>
            </a:pPr>
            <a:r>
              <a:rPr lang="en-US" sz="2653" b="1" spc="140" dirty="0">
                <a:solidFill>
                  <a:srgbClr val="231F20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  <a:hlinkClick r:id="rId8"/>
              </a:rPr>
              <a:t>www.shorturl.at/lcCjM</a:t>
            </a:r>
            <a:endParaRPr lang="en-US" sz="2653" b="1" spc="140" dirty="0">
              <a:solidFill>
                <a:srgbClr val="231F20"/>
              </a:solidFill>
              <a:latin typeface="Montserrat Classic Bold"/>
              <a:ea typeface="Montserrat Classic Bold"/>
              <a:cs typeface="Montserrat Classic Bold"/>
              <a:sym typeface="Montserrat Classic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9659420" y="826312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9659420" y="5607622"/>
            <a:ext cx="2799147" cy="2799147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>
            <a:off x="9659420" y="4799097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9659420" y="2143592"/>
            <a:ext cx="2799147" cy="2799147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8" name="Freeform 8"/>
          <p:cNvSpPr/>
          <p:nvPr/>
        </p:nvSpPr>
        <p:spPr>
          <a:xfrm>
            <a:off x="2179183" y="6826068"/>
            <a:ext cx="6851587" cy="1077187"/>
          </a:xfrm>
          <a:custGeom>
            <a:avLst/>
            <a:gdLst/>
            <a:ahLst/>
            <a:cxnLst/>
            <a:rect l="l" t="t" r="r" b="b"/>
            <a:pathLst>
              <a:path w="6851587" h="1077187">
                <a:moveTo>
                  <a:pt x="0" y="0"/>
                </a:moveTo>
                <a:lnTo>
                  <a:pt x="6851587" y="0"/>
                </a:lnTo>
                <a:lnTo>
                  <a:pt x="6851587" y="1077187"/>
                </a:lnTo>
                <a:lnTo>
                  <a:pt x="0" y="10771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2240447" y="3594570"/>
            <a:ext cx="6790323" cy="3819509"/>
            <a:chOff x="0" y="0"/>
            <a:chExt cx="11289030" cy="63500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1287761" cy="6350000"/>
            </a:xfrm>
            <a:custGeom>
              <a:avLst/>
              <a:gdLst/>
              <a:ahLst/>
              <a:cxnLst/>
              <a:rect l="l" t="t" r="r" b="b"/>
              <a:pathLst>
                <a:path w="11287761" h="6350000">
                  <a:moveTo>
                    <a:pt x="0" y="5824220"/>
                  </a:moveTo>
                  <a:lnTo>
                    <a:pt x="0" y="525780"/>
                  </a:lnTo>
                  <a:cubicBezTo>
                    <a:pt x="0" y="234950"/>
                    <a:pt x="234950" y="0"/>
                    <a:pt x="525780" y="0"/>
                  </a:cubicBezTo>
                  <a:lnTo>
                    <a:pt x="10761980" y="0"/>
                  </a:lnTo>
                  <a:cubicBezTo>
                    <a:pt x="11052811" y="0"/>
                    <a:pt x="11287761" y="234950"/>
                    <a:pt x="11287761" y="525780"/>
                  </a:cubicBezTo>
                  <a:lnTo>
                    <a:pt x="11287761" y="5822950"/>
                  </a:lnTo>
                  <a:cubicBezTo>
                    <a:pt x="11287761" y="6113780"/>
                    <a:pt x="11052811" y="6348730"/>
                    <a:pt x="10761980" y="6348730"/>
                  </a:cubicBezTo>
                  <a:lnTo>
                    <a:pt x="525780" y="6348730"/>
                  </a:lnTo>
                  <a:cubicBezTo>
                    <a:pt x="236220" y="6350000"/>
                    <a:pt x="0" y="6115050"/>
                    <a:pt x="0" y="5824220"/>
                  </a:cubicBezTo>
                  <a:cubicBezTo>
                    <a:pt x="0" y="5824220"/>
                    <a:pt x="0" y="5824220"/>
                    <a:pt x="0" y="5824220"/>
                  </a:cubicBezTo>
                  <a:close/>
                </a:path>
              </a:pathLst>
            </a:custGeom>
            <a:blipFill>
              <a:blip r:embed="rId5"/>
              <a:stretch>
                <a:fillRect t="-83513" b="-83513"/>
              </a:stretch>
            </a:blipFill>
          </p:spPr>
        </p:sp>
      </p:grpSp>
      <p:sp>
        <p:nvSpPr>
          <p:cNvPr id="11" name="TextBox 11"/>
          <p:cNvSpPr txBox="1"/>
          <p:nvPr/>
        </p:nvSpPr>
        <p:spPr>
          <a:xfrm>
            <a:off x="2521025" y="4635815"/>
            <a:ext cx="6229167" cy="19204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692"/>
              </a:lnSpc>
              <a:spcBef>
                <a:spcPct val="0"/>
              </a:spcBef>
            </a:pPr>
            <a:r>
              <a:rPr lang="en-US" sz="5574" u="none" strike="noStrike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THANKS FOR WATCHING</a:t>
            </a:r>
          </a:p>
        </p:txBody>
      </p:sp>
      <p:sp>
        <p:nvSpPr>
          <p:cNvPr id="12" name="Freeform 12"/>
          <p:cNvSpPr/>
          <p:nvPr/>
        </p:nvSpPr>
        <p:spPr>
          <a:xfrm>
            <a:off x="12924060" y="984692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3" name="Group 13"/>
          <p:cNvGrpSpPr>
            <a:grpSpLocks noChangeAspect="1"/>
          </p:cNvGrpSpPr>
          <p:nvPr/>
        </p:nvGrpSpPr>
        <p:grpSpPr>
          <a:xfrm>
            <a:off x="12924060" y="7191421"/>
            <a:ext cx="2799147" cy="2799147"/>
            <a:chOff x="0" y="0"/>
            <a:chExt cx="6350000" cy="63500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6"/>
              <a:stretch>
                <a:fillRect l="-25155" r="-25155"/>
              </a:stretch>
            </a:blipFill>
          </p:spPr>
        </p:sp>
      </p:grpSp>
      <p:sp>
        <p:nvSpPr>
          <p:cNvPr id="15" name="Freeform 15"/>
          <p:cNvSpPr/>
          <p:nvPr/>
        </p:nvSpPr>
        <p:spPr>
          <a:xfrm>
            <a:off x="12924060" y="6382896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6" name="Group 16"/>
          <p:cNvGrpSpPr>
            <a:grpSpLocks noChangeAspect="1"/>
          </p:cNvGrpSpPr>
          <p:nvPr/>
        </p:nvGrpSpPr>
        <p:grpSpPr>
          <a:xfrm>
            <a:off x="12924060" y="3727391"/>
            <a:ext cx="2799147" cy="2799147"/>
            <a:chOff x="0" y="0"/>
            <a:chExt cx="6350000" cy="63500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4"/>
              <a:stretch>
                <a:fillRect l="-24991" r="-24991"/>
              </a:stretch>
            </a:blipFill>
          </p:spPr>
        </p:sp>
      </p:grpSp>
      <p:sp>
        <p:nvSpPr>
          <p:cNvPr id="18" name="Freeform 18"/>
          <p:cNvSpPr/>
          <p:nvPr/>
        </p:nvSpPr>
        <p:spPr>
          <a:xfrm>
            <a:off x="12924060" y="2915843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6" y="0"/>
                </a:lnTo>
                <a:lnTo>
                  <a:pt x="2799146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19" name="Group 19"/>
          <p:cNvGrpSpPr>
            <a:grpSpLocks noChangeAspect="1"/>
          </p:cNvGrpSpPr>
          <p:nvPr/>
        </p:nvGrpSpPr>
        <p:grpSpPr>
          <a:xfrm>
            <a:off x="12924060" y="260338"/>
            <a:ext cx="2799147" cy="2799147"/>
            <a:chOff x="0" y="0"/>
            <a:chExt cx="6350000" cy="63500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7"/>
              <a:stretch>
                <a:fillRect l="-24991" r="-24991"/>
              </a:stretch>
            </a:blipFill>
          </p:spPr>
        </p:sp>
      </p:grpSp>
      <p:sp>
        <p:nvSpPr>
          <p:cNvPr id="21" name="Freeform 21"/>
          <p:cNvSpPr/>
          <p:nvPr/>
        </p:nvSpPr>
        <p:spPr>
          <a:xfrm>
            <a:off x="16189931" y="792917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2" name="Group 22"/>
          <p:cNvGrpSpPr>
            <a:grpSpLocks noChangeAspect="1"/>
          </p:cNvGrpSpPr>
          <p:nvPr/>
        </p:nvGrpSpPr>
        <p:grpSpPr>
          <a:xfrm>
            <a:off x="16189931" y="5273669"/>
            <a:ext cx="2799147" cy="2799147"/>
            <a:chOff x="0" y="0"/>
            <a:chExt cx="6350000" cy="63500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8"/>
              <a:stretch>
                <a:fillRect t="-24985" b="-24985"/>
              </a:stretch>
            </a:blipFill>
          </p:spPr>
        </p:sp>
      </p:grpSp>
      <p:sp>
        <p:nvSpPr>
          <p:cNvPr id="24" name="Freeform 24"/>
          <p:cNvSpPr/>
          <p:nvPr/>
        </p:nvSpPr>
        <p:spPr>
          <a:xfrm>
            <a:off x="16189931" y="4465144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3"/>
                </a:lnTo>
                <a:lnTo>
                  <a:pt x="0" y="4400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5" name="Group 25"/>
          <p:cNvGrpSpPr>
            <a:grpSpLocks noChangeAspect="1"/>
          </p:cNvGrpSpPr>
          <p:nvPr/>
        </p:nvGrpSpPr>
        <p:grpSpPr>
          <a:xfrm>
            <a:off x="16189931" y="1809639"/>
            <a:ext cx="2799147" cy="2799147"/>
            <a:chOff x="0" y="0"/>
            <a:chExt cx="6350000" cy="63500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9"/>
              <a:stretch>
                <a:fillRect l="-25015" r="-25015"/>
              </a:stretch>
            </a:blipFill>
          </p:spPr>
        </p:sp>
      </p:grpSp>
      <p:sp>
        <p:nvSpPr>
          <p:cNvPr id="27" name="Freeform 27"/>
          <p:cNvSpPr/>
          <p:nvPr/>
        </p:nvSpPr>
        <p:spPr>
          <a:xfrm>
            <a:off x="16189931" y="998090"/>
            <a:ext cx="2799147" cy="440074"/>
          </a:xfrm>
          <a:custGeom>
            <a:avLst/>
            <a:gdLst/>
            <a:ahLst/>
            <a:cxnLst/>
            <a:rect l="l" t="t" r="r" b="b"/>
            <a:pathLst>
              <a:path w="2799147" h="440074">
                <a:moveTo>
                  <a:pt x="0" y="0"/>
                </a:moveTo>
                <a:lnTo>
                  <a:pt x="2799147" y="0"/>
                </a:lnTo>
                <a:lnTo>
                  <a:pt x="2799147" y="440074"/>
                </a:lnTo>
                <a:lnTo>
                  <a:pt x="0" y="44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5622"/>
            </a:stretch>
          </a:blipFill>
        </p:spPr>
      </p:sp>
      <p:grpSp>
        <p:nvGrpSpPr>
          <p:cNvPr id="28" name="Group 28"/>
          <p:cNvGrpSpPr>
            <a:grpSpLocks noChangeAspect="1"/>
          </p:cNvGrpSpPr>
          <p:nvPr/>
        </p:nvGrpSpPr>
        <p:grpSpPr>
          <a:xfrm>
            <a:off x="16189931" y="-1657415"/>
            <a:ext cx="2799147" cy="2799147"/>
            <a:chOff x="0" y="0"/>
            <a:chExt cx="6350000" cy="6350000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3"/>
              <a:stretch>
                <a:fillRect l="-30016" r="-30016"/>
              </a:stretch>
            </a:blipFill>
          </p:spPr>
        </p:sp>
      </p:grpSp>
      <p:grpSp>
        <p:nvGrpSpPr>
          <p:cNvPr id="30" name="Group 30"/>
          <p:cNvGrpSpPr>
            <a:grpSpLocks noChangeAspect="1"/>
          </p:cNvGrpSpPr>
          <p:nvPr/>
        </p:nvGrpSpPr>
        <p:grpSpPr>
          <a:xfrm>
            <a:off x="16189931" y="8703201"/>
            <a:ext cx="2799147" cy="2799147"/>
            <a:chOff x="0" y="0"/>
            <a:chExt cx="6350000" cy="6350000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6350000" cy="6351270"/>
            </a:xfrm>
            <a:custGeom>
              <a:avLst/>
              <a:gdLst/>
              <a:ahLst/>
              <a:cxnLst/>
              <a:rect l="l" t="t" r="r" b="b"/>
              <a:pathLst>
                <a:path w="6350000" h="6351270">
                  <a:moveTo>
                    <a:pt x="0" y="5955030"/>
                  </a:moveTo>
                  <a:lnTo>
                    <a:pt x="0" y="394970"/>
                  </a:lnTo>
                  <a:cubicBezTo>
                    <a:pt x="0" y="176530"/>
                    <a:pt x="176530" y="0"/>
                    <a:pt x="394970" y="0"/>
                  </a:cubicBezTo>
                  <a:lnTo>
                    <a:pt x="5956300" y="0"/>
                  </a:lnTo>
                  <a:cubicBezTo>
                    <a:pt x="6173470" y="0"/>
                    <a:pt x="6350000" y="176530"/>
                    <a:pt x="6350000" y="394970"/>
                  </a:cubicBezTo>
                  <a:cubicBezTo>
                    <a:pt x="6350000" y="394970"/>
                    <a:pt x="6350000" y="394970"/>
                    <a:pt x="6350000" y="394970"/>
                  </a:cubicBezTo>
                  <a:lnTo>
                    <a:pt x="6350000" y="5956300"/>
                  </a:lnTo>
                  <a:cubicBezTo>
                    <a:pt x="6350000" y="6174740"/>
                    <a:pt x="6173470" y="6351270"/>
                    <a:pt x="5955030" y="6351270"/>
                  </a:cubicBezTo>
                  <a:lnTo>
                    <a:pt x="5955030" y="6351270"/>
                  </a:lnTo>
                  <a:lnTo>
                    <a:pt x="394970" y="6351270"/>
                  </a:lnTo>
                  <a:cubicBezTo>
                    <a:pt x="176530" y="6350000"/>
                    <a:pt x="0" y="6173470"/>
                    <a:pt x="0" y="5955030"/>
                  </a:cubicBezTo>
                  <a:cubicBezTo>
                    <a:pt x="0" y="5955030"/>
                    <a:pt x="0" y="5955030"/>
                    <a:pt x="0" y="5955030"/>
                  </a:cubicBezTo>
                  <a:close/>
                </a:path>
              </a:pathLst>
            </a:custGeom>
            <a:blipFill>
              <a:blip r:embed="rId5"/>
              <a:stretch>
                <a:fillRect t="-25078" b="-25078"/>
              </a:stretch>
            </a:blipFill>
          </p:spPr>
        </p:sp>
      </p:grpSp>
      <p:sp>
        <p:nvSpPr>
          <p:cNvPr id="32" name="Freeform 32"/>
          <p:cNvSpPr/>
          <p:nvPr/>
        </p:nvSpPr>
        <p:spPr>
          <a:xfrm>
            <a:off x="5012690" y="1579392"/>
            <a:ext cx="1245837" cy="985530"/>
          </a:xfrm>
          <a:custGeom>
            <a:avLst/>
            <a:gdLst/>
            <a:ahLst/>
            <a:cxnLst/>
            <a:rect l="l" t="t" r="r" b="b"/>
            <a:pathLst>
              <a:path w="1245837" h="985530">
                <a:moveTo>
                  <a:pt x="0" y="0"/>
                </a:moveTo>
                <a:lnTo>
                  <a:pt x="1245837" y="0"/>
                </a:lnTo>
                <a:lnTo>
                  <a:pt x="1245837" y="985531"/>
                </a:lnTo>
                <a:lnTo>
                  <a:pt x="0" y="9855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3" name="TextBox 33"/>
          <p:cNvSpPr txBox="1"/>
          <p:nvPr/>
        </p:nvSpPr>
        <p:spPr>
          <a:xfrm>
            <a:off x="4419761" y="2659629"/>
            <a:ext cx="2431696" cy="9069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2"/>
              </a:lnSpc>
            </a:pPr>
            <a:r>
              <a:rPr lang="en-US" sz="3077" b="1" spc="-61" dirty="0">
                <a:solidFill>
                  <a:srgbClr val="040506"/>
                </a:solidFill>
                <a:latin typeface="Montserrat Classic Bold"/>
                <a:ea typeface="Montserrat Classic Bold"/>
                <a:cs typeface="Montserrat Classic Bold"/>
                <a:sym typeface="Montserrat Classic Bold"/>
              </a:rPr>
              <a:t>TGNAS Enterprise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57312" y="1028700"/>
            <a:ext cx="15591759" cy="8229600"/>
            <a:chOff x="0" y="0"/>
            <a:chExt cx="4106471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06471" cy="2167467"/>
            </a:xfrm>
            <a:custGeom>
              <a:avLst/>
              <a:gdLst/>
              <a:ahLst/>
              <a:cxnLst/>
              <a:rect l="l" t="t" r="r" b="b"/>
              <a:pathLst>
                <a:path w="4106471" h="2167467">
                  <a:moveTo>
                    <a:pt x="12413" y="0"/>
                  </a:moveTo>
                  <a:lnTo>
                    <a:pt x="4094058" y="0"/>
                  </a:lnTo>
                  <a:cubicBezTo>
                    <a:pt x="4100914" y="0"/>
                    <a:pt x="4106471" y="5558"/>
                    <a:pt x="4106471" y="12413"/>
                  </a:cubicBezTo>
                  <a:lnTo>
                    <a:pt x="4106471" y="2155053"/>
                  </a:lnTo>
                  <a:cubicBezTo>
                    <a:pt x="4106471" y="2158346"/>
                    <a:pt x="4105164" y="2161503"/>
                    <a:pt x="4102836" y="2163831"/>
                  </a:cubicBezTo>
                  <a:cubicBezTo>
                    <a:pt x="4100507" y="2166159"/>
                    <a:pt x="4097350" y="2167467"/>
                    <a:pt x="4094058" y="2167467"/>
                  </a:cubicBezTo>
                  <a:lnTo>
                    <a:pt x="12413" y="2167467"/>
                  </a:lnTo>
                  <a:cubicBezTo>
                    <a:pt x="9121" y="2167467"/>
                    <a:pt x="5964" y="2166159"/>
                    <a:pt x="3636" y="2163831"/>
                  </a:cubicBezTo>
                  <a:cubicBezTo>
                    <a:pt x="1308" y="2161503"/>
                    <a:pt x="0" y="2158346"/>
                    <a:pt x="0" y="2155053"/>
                  </a:cubicBezTo>
                  <a:lnTo>
                    <a:pt x="0" y="12413"/>
                  </a:lnTo>
                  <a:cubicBezTo>
                    <a:pt x="0" y="9121"/>
                    <a:pt x="1308" y="5964"/>
                    <a:pt x="3636" y="3636"/>
                  </a:cubicBezTo>
                  <a:cubicBezTo>
                    <a:pt x="5964" y="1308"/>
                    <a:pt x="9121" y="0"/>
                    <a:pt x="12413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4106471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495914" y="3603602"/>
            <a:ext cx="3086100" cy="4784036"/>
            <a:chOff x="0" y="0"/>
            <a:chExt cx="812800" cy="1259993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2495914" y="5528564"/>
            <a:ext cx="3086100" cy="507624"/>
            <a:chOff x="0" y="0"/>
            <a:chExt cx="812800" cy="13369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The Gap In the Market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5900738" y="3603602"/>
            <a:ext cx="3086100" cy="4784036"/>
            <a:chOff x="0" y="0"/>
            <a:chExt cx="812800" cy="125999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5900738" y="5528564"/>
            <a:ext cx="3086100" cy="507624"/>
            <a:chOff x="0" y="0"/>
            <a:chExt cx="812800" cy="133695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1600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My Own Personal Experience</a:t>
              </a:r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9301162" y="3603602"/>
            <a:ext cx="3086100" cy="4784036"/>
            <a:chOff x="0" y="0"/>
            <a:chExt cx="812800" cy="1259993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21" name="Group 21"/>
          <p:cNvGrpSpPr/>
          <p:nvPr/>
        </p:nvGrpSpPr>
        <p:grpSpPr>
          <a:xfrm>
            <a:off x="9301162" y="5528564"/>
            <a:ext cx="3086100" cy="507624"/>
            <a:chOff x="0" y="0"/>
            <a:chExt cx="812800" cy="133695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Collaboration</a:t>
              </a:r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12705986" y="3603602"/>
            <a:ext cx="3086100" cy="4784036"/>
            <a:chOff x="0" y="0"/>
            <a:chExt cx="812800" cy="1259993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1259993"/>
            </a:xfrm>
            <a:custGeom>
              <a:avLst/>
              <a:gdLst/>
              <a:ahLst/>
              <a:cxnLst/>
              <a:rect l="l" t="t" r="r" b="b"/>
              <a:pathLst>
                <a:path w="812800" h="1259993">
                  <a:moveTo>
                    <a:pt x="50173" y="0"/>
                  </a:moveTo>
                  <a:lnTo>
                    <a:pt x="762627" y="0"/>
                  </a:lnTo>
                  <a:cubicBezTo>
                    <a:pt x="775934" y="0"/>
                    <a:pt x="788695" y="5286"/>
                    <a:pt x="798105" y="14695"/>
                  </a:cubicBezTo>
                  <a:cubicBezTo>
                    <a:pt x="807514" y="24105"/>
                    <a:pt x="812800" y="36866"/>
                    <a:pt x="812800" y="50173"/>
                  </a:cubicBezTo>
                  <a:lnTo>
                    <a:pt x="812800" y="1209820"/>
                  </a:lnTo>
                  <a:cubicBezTo>
                    <a:pt x="812800" y="1223127"/>
                    <a:pt x="807514" y="1235889"/>
                    <a:pt x="798105" y="1245298"/>
                  </a:cubicBezTo>
                  <a:cubicBezTo>
                    <a:pt x="788695" y="1254707"/>
                    <a:pt x="775934" y="1259993"/>
                    <a:pt x="762627" y="1259993"/>
                  </a:cubicBezTo>
                  <a:lnTo>
                    <a:pt x="50173" y="1259993"/>
                  </a:lnTo>
                  <a:cubicBezTo>
                    <a:pt x="36866" y="1259993"/>
                    <a:pt x="24105" y="1254707"/>
                    <a:pt x="14695" y="1245298"/>
                  </a:cubicBezTo>
                  <a:cubicBezTo>
                    <a:pt x="5286" y="1235889"/>
                    <a:pt x="0" y="1223127"/>
                    <a:pt x="0" y="1209820"/>
                  </a:cubicBezTo>
                  <a:lnTo>
                    <a:pt x="0" y="50173"/>
                  </a:lnTo>
                  <a:cubicBezTo>
                    <a:pt x="0" y="36866"/>
                    <a:pt x="5286" y="24105"/>
                    <a:pt x="14695" y="14695"/>
                  </a:cubicBezTo>
                  <a:cubicBezTo>
                    <a:pt x="24105" y="5286"/>
                    <a:pt x="36866" y="0"/>
                    <a:pt x="50173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571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6" name="TextBox 26"/>
            <p:cNvSpPr txBox="1"/>
            <p:nvPr/>
          </p:nvSpPr>
          <p:spPr>
            <a:xfrm>
              <a:off x="0" y="-19050"/>
              <a:ext cx="812800" cy="12790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27" name="Group 27"/>
          <p:cNvGrpSpPr/>
          <p:nvPr/>
        </p:nvGrpSpPr>
        <p:grpSpPr>
          <a:xfrm>
            <a:off x="12705986" y="5528564"/>
            <a:ext cx="3086100" cy="507624"/>
            <a:chOff x="0" y="0"/>
            <a:chExt cx="812800" cy="133695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812800" cy="133695"/>
            </a:xfrm>
            <a:custGeom>
              <a:avLst/>
              <a:gdLst/>
              <a:ahLst/>
              <a:cxnLst/>
              <a:rect l="l" t="t" r="r" b="b"/>
              <a:pathLst>
                <a:path w="812800" h="133695">
                  <a:moveTo>
                    <a:pt x="0" y="0"/>
                  </a:moveTo>
                  <a:lnTo>
                    <a:pt x="812800" y="0"/>
                  </a:lnTo>
                  <a:lnTo>
                    <a:pt x="812800" y="133695"/>
                  </a:lnTo>
                  <a:lnTo>
                    <a:pt x="0" y="133695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19050"/>
              <a:ext cx="812800" cy="1527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r>
                <a:rPr lang="en-US" sz="2199" dirty="0">
                  <a:solidFill>
                    <a:srgbClr val="FFFFFF"/>
                  </a:solidFill>
                  <a:latin typeface="Montserrat Classic"/>
                  <a:ea typeface="Montserrat Classic"/>
                  <a:cs typeface="Montserrat Classic"/>
                  <a:sym typeface="Montserrat Classic"/>
                </a:rPr>
                <a:t>Experience </a:t>
              </a:r>
            </a:p>
          </p:txBody>
        </p:sp>
      </p:grpSp>
      <p:sp>
        <p:nvSpPr>
          <p:cNvPr id="30" name="TextBox 30"/>
          <p:cNvSpPr txBox="1"/>
          <p:nvPr/>
        </p:nvSpPr>
        <p:spPr>
          <a:xfrm>
            <a:off x="3690980" y="1702311"/>
            <a:ext cx="10906040" cy="8154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Why I have started this project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2640360" y="6250170"/>
            <a:ext cx="2722103" cy="15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This gap presents a unique opportunity to introduce a product that addresses the specific needs of this overlooked segment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6096628" y="6003252"/>
            <a:ext cx="2722103" cy="21246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Let me Share a Personal Experience of mine, when I went to kolli hills with my family, as I am a pure vegetarian I couldn’t find a single good hotel/mess in google maps</a:t>
            </a:r>
          </a:p>
        </p:txBody>
      </p:sp>
      <p:sp>
        <p:nvSpPr>
          <p:cNvPr id="33" name="TextBox 33"/>
          <p:cNvSpPr txBox="1"/>
          <p:nvPr/>
        </p:nvSpPr>
        <p:spPr>
          <a:xfrm>
            <a:off x="9445609" y="6250170"/>
            <a:ext cx="2722103" cy="1316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By working together, we create opportunities for mutual growth and success, benefiting all parties involved.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50433" y="6250170"/>
            <a:ext cx="2722103" cy="15860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 algn="ctr">
              <a:lnSpc>
                <a:spcPts val="2084"/>
              </a:lnSpc>
              <a:spcBef>
                <a:spcPct val="0"/>
              </a:spcBef>
            </a:pPr>
            <a:r>
              <a:rPr lang="en-US" sz="1510" spc="148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 thought that the experience that I get from working on this project is nothing compared to countless tutorials</a:t>
            </a:r>
          </a:p>
        </p:txBody>
      </p:sp>
      <p:sp>
        <p:nvSpPr>
          <p:cNvPr id="35" name="Freeform 35"/>
          <p:cNvSpPr/>
          <p:nvPr/>
        </p:nvSpPr>
        <p:spPr>
          <a:xfrm>
            <a:off x="7062893" y="4100367"/>
            <a:ext cx="789574" cy="975879"/>
          </a:xfrm>
          <a:custGeom>
            <a:avLst/>
            <a:gdLst/>
            <a:ahLst/>
            <a:cxnLst/>
            <a:rect l="l" t="t" r="r" b="b"/>
            <a:pathLst>
              <a:path w="789574" h="975879">
                <a:moveTo>
                  <a:pt x="0" y="0"/>
                </a:moveTo>
                <a:lnTo>
                  <a:pt x="789574" y="0"/>
                </a:lnTo>
                <a:lnTo>
                  <a:pt x="789574" y="975879"/>
                </a:lnTo>
                <a:lnTo>
                  <a:pt x="0" y="97587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6" name="Freeform 36"/>
          <p:cNvSpPr/>
          <p:nvPr/>
        </p:nvSpPr>
        <p:spPr>
          <a:xfrm>
            <a:off x="10026080" y="4182701"/>
            <a:ext cx="1397344" cy="1049278"/>
          </a:xfrm>
          <a:custGeom>
            <a:avLst/>
            <a:gdLst/>
            <a:ahLst/>
            <a:cxnLst/>
            <a:rect l="l" t="t" r="r" b="b"/>
            <a:pathLst>
              <a:path w="1397344" h="1049278">
                <a:moveTo>
                  <a:pt x="0" y="0"/>
                </a:moveTo>
                <a:lnTo>
                  <a:pt x="1397344" y="0"/>
                </a:lnTo>
                <a:lnTo>
                  <a:pt x="1397344" y="1049278"/>
                </a:lnTo>
                <a:lnTo>
                  <a:pt x="0" y="104927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7" name="Freeform 37"/>
          <p:cNvSpPr/>
          <p:nvPr/>
        </p:nvSpPr>
        <p:spPr>
          <a:xfrm>
            <a:off x="13766998" y="4165193"/>
            <a:ext cx="964077" cy="978307"/>
          </a:xfrm>
          <a:custGeom>
            <a:avLst/>
            <a:gdLst/>
            <a:ahLst/>
            <a:cxnLst/>
            <a:rect l="l" t="t" r="r" b="b"/>
            <a:pathLst>
              <a:path w="964077" h="978307">
                <a:moveTo>
                  <a:pt x="0" y="0"/>
                </a:moveTo>
                <a:lnTo>
                  <a:pt x="964077" y="0"/>
                </a:lnTo>
                <a:lnTo>
                  <a:pt x="964077" y="978307"/>
                </a:lnTo>
                <a:lnTo>
                  <a:pt x="0" y="97830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8" name="Freeform 38"/>
          <p:cNvSpPr/>
          <p:nvPr/>
        </p:nvSpPr>
        <p:spPr>
          <a:xfrm>
            <a:off x="3440521" y="4123630"/>
            <a:ext cx="1079092" cy="1061434"/>
          </a:xfrm>
          <a:custGeom>
            <a:avLst/>
            <a:gdLst/>
            <a:ahLst/>
            <a:cxnLst/>
            <a:rect l="l" t="t" r="r" b="b"/>
            <a:pathLst>
              <a:path w="1079092" h="1061434">
                <a:moveTo>
                  <a:pt x="0" y="0"/>
                </a:moveTo>
                <a:lnTo>
                  <a:pt x="1079091" y="0"/>
                </a:lnTo>
                <a:lnTo>
                  <a:pt x="1079091" y="1061433"/>
                </a:lnTo>
                <a:lnTo>
                  <a:pt x="0" y="106143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5013836" y="1028700"/>
            <a:ext cx="19354610" cy="2258023"/>
            <a:chOff x="0" y="0"/>
            <a:chExt cx="1876002" cy="21886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010101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778005" y="4097194"/>
            <a:ext cx="752625" cy="913598"/>
            <a:chOff x="-4339" y="0"/>
            <a:chExt cx="198222" cy="24061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193883" cy="167603"/>
            </a:xfrm>
            <a:custGeom>
              <a:avLst/>
              <a:gdLst/>
              <a:ahLst/>
              <a:cxnLst/>
              <a:rect l="l" t="t" r="r" b="b"/>
              <a:pathLst>
                <a:path w="193883" h="167603">
                  <a:moveTo>
                    <a:pt x="83802" y="0"/>
                  </a:moveTo>
                  <a:lnTo>
                    <a:pt x="110081" y="0"/>
                  </a:lnTo>
                  <a:cubicBezTo>
                    <a:pt x="156364" y="0"/>
                    <a:pt x="193883" y="37519"/>
                    <a:pt x="193883" y="83802"/>
                  </a:cubicBezTo>
                  <a:lnTo>
                    <a:pt x="193883" y="83802"/>
                  </a:lnTo>
                  <a:cubicBezTo>
                    <a:pt x="193883" y="130084"/>
                    <a:pt x="156364" y="167603"/>
                    <a:pt x="110081" y="167603"/>
                  </a:cubicBezTo>
                  <a:lnTo>
                    <a:pt x="83802" y="167603"/>
                  </a:lnTo>
                  <a:cubicBezTo>
                    <a:pt x="37519" y="167603"/>
                    <a:pt x="0" y="130084"/>
                    <a:pt x="0" y="83802"/>
                  </a:cubicBezTo>
                  <a:lnTo>
                    <a:pt x="0" y="83802"/>
                  </a:lnTo>
                  <a:cubicBezTo>
                    <a:pt x="0" y="37519"/>
                    <a:pt x="37519" y="0"/>
                    <a:pt x="83802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-4339" y="6340"/>
              <a:ext cx="193883" cy="234278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chemeClr val="bg1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01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689046" y="4176727"/>
            <a:ext cx="6346855" cy="6783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Capable of highlighting every small store and stall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12573606" y="3743682"/>
            <a:ext cx="3314591" cy="3314591"/>
            <a:chOff x="0" y="0"/>
            <a:chExt cx="4872604" cy="487260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872609" cy="4872609"/>
            </a:xfrm>
            <a:custGeom>
              <a:avLst/>
              <a:gdLst/>
              <a:ahLst/>
              <a:cxnLst/>
              <a:rect l="l" t="t" r="r" b="b"/>
              <a:pathLst>
                <a:path w="4872609" h="4872609">
                  <a:moveTo>
                    <a:pt x="1061593" y="2436241"/>
                  </a:moveTo>
                  <a:cubicBezTo>
                    <a:pt x="1061593" y="1687957"/>
                    <a:pt x="1688084" y="1061466"/>
                    <a:pt x="2436368" y="1061466"/>
                  </a:cubicBezTo>
                  <a:cubicBezTo>
                    <a:pt x="3202051" y="1061466"/>
                    <a:pt x="3811143" y="1687957"/>
                    <a:pt x="3811143" y="2436241"/>
                  </a:cubicBezTo>
                  <a:cubicBezTo>
                    <a:pt x="3811143" y="3201924"/>
                    <a:pt x="3202051" y="3811016"/>
                    <a:pt x="2436368" y="3811016"/>
                  </a:cubicBezTo>
                  <a:cubicBezTo>
                    <a:pt x="2436368" y="4872609"/>
                    <a:pt x="2436368" y="4872609"/>
                    <a:pt x="2436368" y="4872609"/>
                  </a:cubicBezTo>
                  <a:cubicBezTo>
                    <a:pt x="3776345" y="4872609"/>
                    <a:pt x="4872609" y="3776218"/>
                    <a:pt x="4872609" y="2436368"/>
                  </a:cubicBezTo>
                  <a:cubicBezTo>
                    <a:pt x="4872609" y="1096518"/>
                    <a:pt x="3776218" y="0"/>
                    <a:pt x="2436241" y="0"/>
                  </a:cubicBezTo>
                  <a:cubicBezTo>
                    <a:pt x="1096264" y="0"/>
                    <a:pt x="0" y="1096391"/>
                    <a:pt x="0" y="2436241"/>
                  </a:cubicBezTo>
                  <a:lnTo>
                    <a:pt x="1061593" y="2436241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9981212" y="3767100"/>
            <a:ext cx="3314591" cy="3326378"/>
            <a:chOff x="0" y="0"/>
            <a:chExt cx="4872604" cy="488993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872609" cy="4889881"/>
            </a:xfrm>
            <a:custGeom>
              <a:avLst/>
              <a:gdLst/>
              <a:ahLst/>
              <a:cxnLst/>
              <a:rect l="l" t="t" r="r" b="b"/>
              <a:pathLst>
                <a:path w="4872609" h="4889881">
                  <a:moveTo>
                    <a:pt x="3811016" y="2453640"/>
                  </a:moveTo>
                  <a:cubicBezTo>
                    <a:pt x="3811016" y="3201924"/>
                    <a:pt x="3201924" y="3828415"/>
                    <a:pt x="2436241" y="3828415"/>
                  </a:cubicBezTo>
                  <a:cubicBezTo>
                    <a:pt x="1687957" y="3828415"/>
                    <a:pt x="1061466" y="3201924"/>
                    <a:pt x="1061466" y="2453640"/>
                  </a:cubicBezTo>
                  <a:cubicBezTo>
                    <a:pt x="1061466" y="1687957"/>
                    <a:pt x="1687957" y="1078865"/>
                    <a:pt x="2436241" y="1078865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264"/>
                    <a:pt x="0" y="2453640"/>
                  </a:cubicBezTo>
                  <a:cubicBezTo>
                    <a:pt x="0" y="3793617"/>
                    <a:pt x="1096391" y="4889881"/>
                    <a:pt x="2436241" y="4889881"/>
                  </a:cubicBezTo>
                  <a:cubicBezTo>
                    <a:pt x="3776091" y="4889881"/>
                    <a:pt x="4872609" y="3793617"/>
                    <a:pt x="4872609" y="2453640"/>
                  </a:cubicBezTo>
                  <a:lnTo>
                    <a:pt x="3811016" y="2453640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12548713" y="6337440"/>
            <a:ext cx="3314591" cy="3315573"/>
            <a:chOff x="0" y="0"/>
            <a:chExt cx="4872604" cy="4874047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872482" cy="4874006"/>
            </a:xfrm>
            <a:custGeom>
              <a:avLst/>
              <a:gdLst/>
              <a:ahLst/>
              <a:cxnLst/>
              <a:rect l="l" t="t" r="r" b="b"/>
              <a:pathLst>
                <a:path w="4872482" h="4874006">
                  <a:moveTo>
                    <a:pt x="3811016" y="2437003"/>
                  </a:moveTo>
                  <a:cubicBezTo>
                    <a:pt x="3811016" y="3202940"/>
                    <a:pt x="3201924" y="3812159"/>
                    <a:pt x="2436241" y="3812159"/>
                  </a:cubicBezTo>
                  <a:cubicBezTo>
                    <a:pt x="1687957" y="3812159"/>
                    <a:pt x="1061466" y="3202940"/>
                    <a:pt x="1061466" y="2437003"/>
                  </a:cubicBezTo>
                  <a:cubicBezTo>
                    <a:pt x="1061466" y="1688465"/>
                    <a:pt x="1687957" y="1061847"/>
                    <a:pt x="2436241" y="1061847"/>
                  </a:cubicBezTo>
                  <a:cubicBezTo>
                    <a:pt x="2436241" y="0"/>
                    <a:pt x="2436241" y="0"/>
                    <a:pt x="2436241" y="0"/>
                  </a:cubicBezTo>
                  <a:cubicBezTo>
                    <a:pt x="1096391" y="0"/>
                    <a:pt x="0" y="1096645"/>
                    <a:pt x="0" y="2437003"/>
                  </a:cubicBezTo>
                  <a:cubicBezTo>
                    <a:pt x="0" y="3777361"/>
                    <a:pt x="1096391" y="4874006"/>
                    <a:pt x="2436241" y="4874006"/>
                  </a:cubicBezTo>
                  <a:cubicBezTo>
                    <a:pt x="3776091" y="4874006"/>
                    <a:pt x="4872482" y="3777361"/>
                    <a:pt x="4872482" y="2437003"/>
                  </a:cubicBezTo>
                  <a:lnTo>
                    <a:pt x="3811016" y="2437003"/>
                  </a:lnTo>
                  <a:close/>
                </a:path>
              </a:pathLst>
            </a:custGeom>
            <a:solidFill>
              <a:srgbClr val="000000">
                <a:alpha val="16863"/>
              </a:srgbClr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0878301" y="4617656"/>
            <a:ext cx="1520413" cy="1520413"/>
            <a:chOff x="0" y="0"/>
            <a:chExt cx="812800" cy="812800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18" name="TextBox 18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3469664" y="7244657"/>
            <a:ext cx="1522475" cy="1522475"/>
            <a:chOff x="0" y="0"/>
            <a:chExt cx="812800" cy="8128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1" name="TextBox 21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22" name="Group 22"/>
          <p:cNvGrpSpPr/>
          <p:nvPr/>
        </p:nvGrpSpPr>
        <p:grpSpPr>
          <a:xfrm>
            <a:off x="13447581" y="4617656"/>
            <a:ext cx="1566642" cy="1566642"/>
            <a:chOff x="0" y="0"/>
            <a:chExt cx="812800" cy="81280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  <p:sp>
          <p:nvSpPr>
            <p:cNvPr id="24" name="TextBox 24"/>
            <p:cNvSpPr txBox="1"/>
            <p:nvPr/>
          </p:nvSpPr>
          <p:spPr>
            <a:xfrm>
              <a:off x="76200" y="57150"/>
              <a:ext cx="660400" cy="6794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5" name="Freeform 25"/>
          <p:cNvSpPr/>
          <p:nvPr/>
        </p:nvSpPr>
        <p:spPr>
          <a:xfrm>
            <a:off x="11135381" y="4897605"/>
            <a:ext cx="1006253" cy="960515"/>
          </a:xfrm>
          <a:custGeom>
            <a:avLst/>
            <a:gdLst/>
            <a:ahLst/>
            <a:cxnLst/>
            <a:rect l="l" t="t" r="r" b="b"/>
            <a:pathLst>
              <a:path w="1006253" h="960515">
                <a:moveTo>
                  <a:pt x="0" y="0"/>
                </a:moveTo>
                <a:lnTo>
                  <a:pt x="1006253" y="0"/>
                </a:lnTo>
                <a:lnTo>
                  <a:pt x="1006253" y="960515"/>
                </a:lnTo>
                <a:lnTo>
                  <a:pt x="0" y="96051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 dirty="0"/>
          </a:p>
        </p:txBody>
      </p:sp>
      <p:sp>
        <p:nvSpPr>
          <p:cNvPr id="26" name="Freeform 26"/>
          <p:cNvSpPr/>
          <p:nvPr/>
        </p:nvSpPr>
        <p:spPr>
          <a:xfrm>
            <a:off x="13779447" y="4906117"/>
            <a:ext cx="902910" cy="916237"/>
          </a:xfrm>
          <a:custGeom>
            <a:avLst/>
            <a:gdLst/>
            <a:ahLst/>
            <a:cxnLst/>
            <a:rect l="l" t="t" r="r" b="b"/>
            <a:pathLst>
              <a:path w="902910" h="916237">
                <a:moveTo>
                  <a:pt x="0" y="0"/>
                </a:moveTo>
                <a:lnTo>
                  <a:pt x="902910" y="0"/>
                </a:lnTo>
                <a:lnTo>
                  <a:pt x="902910" y="916237"/>
                </a:lnTo>
                <a:lnTo>
                  <a:pt x="0" y="91623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7" name="TextBox 27"/>
          <p:cNvSpPr txBox="1"/>
          <p:nvPr/>
        </p:nvSpPr>
        <p:spPr>
          <a:xfrm>
            <a:off x="1663813" y="1725604"/>
            <a:ext cx="9308329" cy="8129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548"/>
              </a:lnSpc>
              <a:spcBef>
                <a:spcPct val="0"/>
              </a:spcBef>
            </a:pPr>
            <a:r>
              <a:rPr lang="en-US" sz="4745" u="none" strike="noStrike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MISSION AND </a:t>
            </a:r>
            <a:r>
              <a:rPr lang="en-US" sz="4745" spc="37" dirty="0">
                <a:solidFill>
                  <a:srgbClr val="FFFFFF"/>
                </a:solidFill>
                <a:latin typeface="Archivo Black"/>
                <a:ea typeface="Archivo Black"/>
                <a:cs typeface="Archivo Black"/>
                <a:sym typeface="Archivo Black"/>
              </a:rPr>
              <a:t>GOALS</a:t>
            </a:r>
            <a:endParaRPr lang="en-US" sz="4745" u="none" strike="noStrike" spc="37" dirty="0">
              <a:solidFill>
                <a:srgbClr val="FFFFFF"/>
              </a:solidFill>
              <a:latin typeface="Archivo Black"/>
              <a:ea typeface="Archivo Black"/>
              <a:cs typeface="Archivo Black"/>
              <a:sym typeface="Archivo Black"/>
            </a:endParaRPr>
          </a:p>
        </p:txBody>
      </p:sp>
      <p:grpSp>
        <p:nvGrpSpPr>
          <p:cNvPr id="28" name="Group 28"/>
          <p:cNvGrpSpPr/>
          <p:nvPr/>
        </p:nvGrpSpPr>
        <p:grpSpPr>
          <a:xfrm>
            <a:off x="916860" y="3148979"/>
            <a:ext cx="5689104" cy="275488"/>
            <a:chOff x="0" y="0"/>
            <a:chExt cx="4519796" cy="218865"/>
          </a:xfrm>
        </p:grpSpPr>
        <p:sp>
          <p:nvSpPr>
            <p:cNvPr id="29" name="Freeform 29"/>
            <p:cNvSpPr/>
            <p:nvPr/>
          </p:nvSpPr>
          <p:spPr>
            <a:xfrm>
              <a:off x="0" y="0"/>
              <a:ext cx="4519796" cy="218865"/>
            </a:xfrm>
            <a:custGeom>
              <a:avLst/>
              <a:gdLst/>
              <a:ahLst/>
              <a:cxnLst/>
              <a:rect l="l" t="t" r="r" b="b"/>
              <a:pathLst>
                <a:path w="4519796" h="218865">
                  <a:moveTo>
                    <a:pt x="4316596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4519796" y="218865"/>
                  </a:lnTo>
                  <a:lnTo>
                    <a:pt x="4316596" y="0"/>
                  </a:lnTo>
                  <a:close/>
                </a:path>
              </a:pathLst>
            </a:custGeom>
            <a:solidFill>
              <a:srgbClr val="727070"/>
            </a:solidFill>
            <a:ln cap="sq">
              <a:noFill/>
              <a:prstDash val="solid"/>
              <a:miter/>
            </a:ln>
          </p:spPr>
        </p:sp>
        <p:sp>
          <p:nvSpPr>
            <p:cNvPr id="30" name="TextBox 30"/>
            <p:cNvSpPr txBox="1"/>
            <p:nvPr/>
          </p:nvSpPr>
          <p:spPr>
            <a:xfrm>
              <a:off x="101600" y="-19050"/>
              <a:ext cx="4316596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31" name="Group 31"/>
          <p:cNvGrpSpPr/>
          <p:nvPr/>
        </p:nvGrpSpPr>
        <p:grpSpPr>
          <a:xfrm>
            <a:off x="1794480" y="5806594"/>
            <a:ext cx="736150" cy="918723"/>
            <a:chOff x="0" y="0"/>
            <a:chExt cx="193883" cy="241968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723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02</a:t>
              </a:r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2689046" y="5778019"/>
            <a:ext cx="6346855" cy="103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service simplifies the process for customers to locate and identify the best shop that meets their needs.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785846" y="7382708"/>
            <a:ext cx="744784" cy="948145"/>
            <a:chOff x="-2274" y="0"/>
            <a:chExt cx="196157" cy="249717"/>
          </a:xfrm>
        </p:grpSpPr>
        <p:sp>
          <p:nvSpPr>
            <p:cNvPr id="36" name="Freeform 36"/>
            <p:cNvSpPr/>
            <p:nvPr/>
          </p:nvSpPr>
          <p:spPr>
            <a:xfrm>
              <a:off x="0" y="0"/>
              <a:ext cx="193883" cy="174570"/>
            </a:xfrm>
            <a:custGeom>
              <a:avLst/>
              <a:gdLst/>
              <a:ahLst/>
              <a:cxnLst/>
              <a:rect l="l" t="t" r="r" b="b"/>
              <a:pathLst>
                <a:path w="193883" h="174570">
                  <a:moveTo>
                    <a:pt x="84134" y="0"/>
                  </a:moveTo>
                  <a:lnTo>
                    <a:pt x="109749" y="0"/>
                  </a:lnTo>
                  <a:cubicBezTo>
                    <a:pt x="156215" y="0"/>
                    <a:pt x="193883" y="37668"/>
                    <a:pt x="193883" y="84134"/>
                  </a:cubicBezTo>
                  <a:lnTo>
                    <a:pt x="193883" y="90436"/>
                  </a:lnTo>
                  <a:cubicBezTo>
                    <a:pt x="193883" y="136902"/>
                    <a:pt x="156215" y="174570"/>
                    <a:pt x="109749" y="174570"/>
                  </a:cubicBezTo>
                  <a:lnTo>
                    <a:pt x="84134" y="174570"/>
                  </a:lnTo>
                  <a:cubicBezTo>
                    <a:pt x="37668" y="174570"/>
                    <a:pt x="0" y="136902"/>
                    <a:pt x="0" y="90436"/>
                  </a:cubicBezTo>
                  <a:lnTo>
                    <a:pt x="0" y="84134"/>
                  </a:lnTo>
                  <a:cubicBezTo>
                    <a:pt x="0" y="37668"/>
                    <a:pt x="37668" y="0"/>
                    <a:pt x="84134" y="0"/>
                  </a:cubicBezTo>
                  <a:close/>
                </a:path>
              </a:pathLst>
            </a:custGeom>
            <a:solidFill>
              <a:srgbClr val="1A1A1A"/>
            </a:solidFill>
          </p:spPr>
        </p:sp>
        <p:sp>
          <p:nvSpPr>
            <p:cNvPr id="37" name="TextBox 37"/>
            <p:cNvSpPr txBox="1"/>
            <p:nvPr/>
          </p:nvSpPr>
          <p:spPr>
            <a:xfrm>
              <a:off x="-2274" y="8472"/>
              <a:ext cx="193883" cy="241245"/>
            </a:xfrm>
            <a:prstGeom prst="rect">
              <a:avLst/>
            </a:prstGeom>
          </p:spPr>
          <p:txBody>
            <a:bodyPr lIns="50800" tIns="50800" rIns="50800" bIns="50800" rtlCol="0" anchor="t"/>
            <a:lstStyle/>
            <a:p>
              <a:pPr marL="0" lvl="0" indent="0" algn="ctr">
                <a:lnSpc>
                  <a:spcPts val="4114"/>
                </a:lnSpc>
                <a:spcBef>
                  <a:spcPct val="0"/>
                </a:spcBef>
              </a:pPr>
              <a:r>
                <a:rPr lang="en-US" sz="2981" b="1" spc="29" dirty="0">
                  <a:solidFill>
                    <a:srgbClr val="FFFFFF"/>
                  </a:solidFill>
                  <a:latin typeface="Montserrat Classic Bold"/>
                  <a:ea typeface="Montserrat Classic Bold"/>
                  <a:cs typeface="Montserrat Classic Bold"/>
                  <a:sym typeface="Montserrat Classic Bold"/>
                </a:rPr>
                <a:t>03</a:t>
              </a:r>
            </a:p>
          </p:txBody>
        </p:sp>
      </p:grpSp>
      <p:sp>
        <p:nvSpPr>
          <p:cNvPr id="38" name="TextBox 38"/>
          <p:cNvSpPr txBox="1"/>
          <p:nvPr/>
        </p:nvSpPr>
        <p:spPr>
          <a:xfrm>
            <a:off x="2689046" y="7354133"/>
            <a:ext cx="6346855" cy="10374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74"/>
              </a:lnSpc>
              <a:spcBef>
                <a:spcPct val="0"/>
              </a:spcBef>
            </a:pPr>
            <a:r>
              <a:rPr lang="en-US" sz="2010" spc="197" dirty="0">
                <a:solidFill>
                  <a:srgbClr val="231F2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Boost the revenue of small-scaled shops and stalls</a:t>
            </a:r>
          </a:p>
          <a:p>
            <a:pPr lvl="0">
              <a:lnSpc>
                <a:spcPts val="2774"/>
              </a:lnSpc>
              <a:spcBef>
                <a:spcPct val="0"/>
              </a:spcBef>
            </a:pPr>
            <a:endParaRPr lang="en-US" sz="2010" spc="197" dirty="0">
              <a:solidFill>
                <a:srgbClr val="231F2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2085550" y="-131220"/>
            <a:ext cx="9534019" cy="1112295"/>
            <a:chOff x="0" y="0"/>
            <a:chExt cx="1876002" cy="218865"/>
          </a:xfrm>
        </p:grpSpPr>
        <p:sp>
          <p:nvSpPr>
            <p:cNvPr id="40" name="Freeform 40"/>
            <p:cNvSpPr/>
            <p:nvPr/>
          </p:nvSpPr>
          <p:spPr>
            <a:xfrm>
              <a:off x="0" y="0"/>
              <a:ext cx="1876002" cy="218865"/>
            </a:xfrm>
            <a:custGeom>
              <a:avLst/>
              <a:gdLst/>
              <a:ahLst/>
              <a:cxnLst/>
              <a:rect l="l" t="t" r="r" b="b"/>
              <a:pathLst>
                <a:path w="1876002" h="218865">
                  <a:moveTo>
                    <a:pt x="1672802" y="0"/>
                  </a:moveTo>
                  <a:lnTo>
                    <a:pt x="0" y="0"/>
                  </a:lnTo>
                  <a:lnTo>
                    <a:pt x="203200" y="218865"/>
                  </a:lnTo>
                  <a:lnTo>
                    <a:pt x="1876002" y="218865"/>
                  </a:lnTo>
                  <a:lnTo>
                    <a:pt x="1672802" y="0"/>
                  </a:lnTo>
                  <a:close/>
                </a:path>
              </a:pathLst>
            </a:custGeom>
            <a:solidFill>
              <a:srgbClr val="363636"/>
            </a:solidFill>
            <a:ln cap="sq">
              <a:noFill/>
              <a:prstDash val="solid"/>
              <a:miter/>
            </a:ln>
          </p:spPr>
        </p:sp>
        <p:sp>
          <p:nvSpPr>
            <p:cNvPr id="41" name="TextBox 41"/>
            <p:cNvSpPr txBox="1"/>
            <p:nvPr/>
          </p:nvSpPr>
          <p:spPr>
            <a:xfrm>
              <a:off x="101600" y="-19050"/>
              <a:ext cx="1672802" cy="2379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42" name="AutoShape 42"/>
          <p:cNvSpPr/>
          <p:nvPr/>
        </p:nvSpPr>
        <p:spPr>
          <a:xfrm>
            <a:off x="-715490" y="962025"/>
            <a:ext cx="12921291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3" name="Freeform 43"/>
          <p:cNvSpPr/>
          <p:nvPr/>
        </p:nvSpPr>
        <p:spPr>
          <a:xfrm>
            <a:off x="13779447" y="7532947"/>
            <a:ext cx="902910" cy="902910"/>
          </a:xfrm>
          <a:custGeom>
            <a:avLst/>
            <a:gdLst/>
            <a:ahLst/>
            <a:cxnLst/>
            <a:rect l="l" t="t" r="r" b="b"/>
            <a:pathLst>
              <a:path w="902910" h="902910">
                <a:moveTo>
                  <a:pt x="0" y="0"/>
                </a:moveTo>
                <a:lnTo>
                  <a:pt x="902910" y="0"/>
                </a:lnTo>
                <a:lnTo>
                  <a:pt x="902910" y="902910"/>
                </a:lnTo>
                <a:lnTo>
                  <a:pt x="0" y="90291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4" grpId="0"/>
      <p:bldP spid="3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-21771" y="3300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4410190" y="-7563"/>
            <a:ext cx="1710961" cy="10674983"/>
            <a:chOff x="0" y="0"/>
            <a:chExt cx="450623" cy="2811518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50623" cy="2811518"/>
            </a:xfrm>
            <a:custGeom>
              <a:avLst/>
              <a:gdLst/>
              <a:ahLst/>
              <a:cxnLst/>
              <a:rect l="l" t="t" r="r" b="b"/>
              <a:pathLst>
                <a:path w="450623" h="2811518">
                  <a:moveTo>
                    <a:pt x="0" y="0"/>
                  </a:moveTo>
                  <a:lnTo>
                    <a:pt x="450623" y="0"/>
                  </a:lnTo>
                  <a:lnTo>
                    <a:pt x="450623" y="2811518"/>
                  </a:lnTo>
                  <a:lnTo>
                    <a:pt x="0" y="281151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72000"/>
                  </a:srgbClr>
                </a:gs>
                <a:gs pos="33333">
                  <a:srgbClr val="B4B4B4">
                    <a:alpha val="82500"/>
                  </a:srgbClr>
                </a:gs>
                <a:gs pos="66667">
                  <a:srgbClr val="EEEEEE">
                    <a:alpha val="70500"/>
                  </a:srgbClr>
                </a:gs>
                <a:gs pos="100000">
                  <a:srgbClr val="FBFBFB">
                    <a:alpha val="2200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6" name="TextBox 6"/>
            <p:cNvSpPr txBox="1"/>
            <p:nvPr/>
          </p:nvSpPr>
          <p:spPr>
            <a:xfrm>
              <a:off x="0" y="-19050"/>
              <a:ext cx="450623" cy="283056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5933905" y="730318"/>
            <a:ext cx="5325326" cy="8983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STATISTICS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121151" y="6549162"/>
            <a:ext cx="3780505" cy="21468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17408"/>
              </a:lnSpc>
              <a:spcBef>
                <a:spcPct val="0"/>
              </a:spcBef>
            </a:pPr>
            <a:r>
              <a:rPr lang="en-US" sz="12614" u="none" strike="noStrike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36%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251070" y="2028985"/>
            <a:ext cx="4950833" cy="42319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187"/>
              </a:lnSpc>
            </a:pP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Assume that we have about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1000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monthly users across the platform, a cycle mechanic approx. Revive its customers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15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to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20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per day at peak time if one customer pays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average amount of 100rs 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then the mechanic earns approx. Of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150 to 200 </a:t>
            </a:r>
            <a:r>
              <a:rPr lang="en-US" sz="2400" spc="155" dirty="0" err="1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rs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per day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with the help of this platform mechanic can earn more customers, we can assume that it lies between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25 to 30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he can earn </a:t>
            </a:r>
            <a:r>
              <a:rPr lang="en-US" sz="2400" spc="155" dirty="0" err="1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upto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 </a:t>
            </a:r>
            <a:r>
              <a:rPr lang="en-US" sz="2400" spc="155" dirty="0">
                <a:solidFill>
                  <a:srgbClr val="FF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250rs to 300rs</a:t>
            </a:r>
            <a:r>
              <a:rPr lang="en-US" sz="2400" spc="155" dirty="0">
                <a:solidFill>
                  <a:srgbClr val="000000"/>
                </a:solidFill>
                <a:latin typeface="Arial Rounded MT Bold" panose="020F0704030504030204" pitchFamily="34" charset="0"/>
                <a:ea typeface="Montserrat Light"/>
                <a:cs typeface="Montserrat Light"/>
                <a:sym typeface="Montserrat Light"/>
              </a:rPr>
              <a:t>.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101" y="8179920"/>
            <a:ext cx="4536606" cy="139924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9BCF227-8E9D-4763-838D-A5B8AB7370D0}"/>
              </a:ext>
            </a:extLst>
          </p:cNvPr>
          <p:cNvSpPr txBox="1"/>
          <p:nvPr/>
        </p:nvSpPr>
        <p:spPr>
          <a:xfrm>
            <a:off x="11446477" y="6972300"/>
            <a:ext cx="600332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INCREASE IN </a:t>
            </a:r>
            <a:r>
              <a:rPr lang="en-US" sz="8000" dirty="0">
                <a:solidFill>
                  <a:srgbClr val="FF0000"/>
                </a:solidFill>
              </a:rPr>
              <a:t>REVENUE</a:t>
            </a:r>
            <a:endParaRPr lang="en-IN" sz="8000" dirty="0">
              <a:solidFill>
                <a:srgbClr val="FF0000"/>
              </a:solidFill>
            </a:endParaRPr>
          </a:p>
        </p:txBody>
      </p:sp>
      <p:pic>
        <p:nvPicPr>
          <p:cNvPr id="1028" name="Picture 4" descr="India bicycle repair shop hi-res stock photography and images - Alamy">
            <a:extLst>
              <a:ext uri="{FF2B5EF4-FFF2-40B4-BE49-F238E27FC236}">
                <a16:creationId xmlns:a16="http://schemas.microsoft.com/office/drawing/2014/main" id="{2DF3F5F6-5A6E-4AC5-98B7-61D8B2980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71" y="36632"/>
            <a:ext cx="4388419" cy="374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ndian cycle mechanic hi-res stock photography and images - Alamy">
            <a:extLst>
              <a:ext uri="{FF2B5EF4-FFF2-40B4-BE49-F238E27FC236}">
                <a16:creationId xmlns:a16="http://schemas.microsoft.com/office/drawing/2014/main" id="{9D6F6BDC-E58C-4087-99CF-FC6F6536C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536778"/>
            <a:ext cx="4410190" cy="3655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op Bicycle Repair &amp; Services At Home in Coimbatore - Best Bicycle Repair &amp;  Services At Home - Justdial">
            <a:extLst>
              <a:ext uri="{FF2B5EF4-FFF2-40B4-BE49-F238E27FC236}">
                <a16:creationId xmlns:a16="http://schemas.microsoft.com/office/drawing/2014/main" id="{FE523834-70A4-4528-8F65-4A83DEABDD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438" y="7058322"/>
            <a:ext cx="4352162" cy="4352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F2FAB35-86B5-43C9-8CAC-F5156A084444}"/>
              </a:ext>
            </a:extLst>
          </p:cNvPr>
          <p:cNvSpPr txBox="1"/>
          <p:nvPr/>
        </p:nvSpPr>
        <p:spPr>
          <a:xfrm>
            <a:off x="11653520" y="726817"/>
            <a:ext cx="640080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100" dirty="0">
                <a:latin typeface="Archivo Black" panose="020B0604020202020204" charset="0"/>
              </a:rPr>
              <a:t>How we can achieve This target </a:t>
            </a:r>
            <a:endParaRPr lang="en-IN" sz="4100" dirty="0">
              <a:latin typeface="Archivo Black" panose="020B06040202020202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DEAB75-0614-4ED9-A193-F67C7BCDDD84}"/>
              </a:ext>
            </a:extLst>
          </p:cNvPr>
          <p:cNvSpPr txBox="1"/>
          <p:nvPr/>
        </p:nvSpPr>
        <p:spPr>
          <a:xfrm>
            <a:off x="11722244" y="2272982"/>
            <a:ext cx="600332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chivo Black" panose="020B0604020202020204" charset="0"/>
              </a:rPr>
              <a:t> Advertisement in Social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chivo Black" panose="020B0604020202020204" charset="0"/>
              </a:rPr>
              <a:t>Paid promotion in social media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4000" dirty="0">
                <a:latin typeface="Archivo Black" panose="020B0604020202020204" charset="0"/>
              </a:rPr>
              <a:t>Banner Ads in app and games</a:t>
            </a:r>
            <a:br>
              <a:rPr lang="en-US" sz="4000" dirty="0">
                <a:latin typeface="Archivo Black" panose="020B0604020202020204" charset="0"/>
              </a:rPr>
            </a:br>
            <a:endParaRPr lang="en-IN" sz="4000" dirty="0">
              <a:latin typeface="Archivo Black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/>
      <p:bldP spid="14" grpId="0"/>
      <p:bldP spid="3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633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/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0775" y="1158585"/>
            <a:ext cx="7238899" cy="8250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800" u="none" strike="noStrike" spc="173" dirty="0">
                <a:solidFill>
                  <a:srgbClr val="FF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Client Side Features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8463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Owner and Worker Details</a:t>
            </a:r>
          </a:p>
          <a:p>
            <a:pPr marL="342900" indent="-34290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Timing Of the Shop</a:t>
            </a:r>
          </a:p>
          <a:p>
            <a:pPr marL="342900" indent="-34290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Contact Information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316248" y="5605901"/>
            <a:ext cx="495083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Chat Via App to the Shop owner</a:t>
            </a:r>
          </a:p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Rate or Report a Shop </a:t>
            </a:r>
          </a:p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search a product using camera or images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16927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Book an appointment 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2200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Freedom to find The their Needs in a unknown or remote locations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endParaRPr lang="en-US" sz="2200" spc="155" dirty="0">
              <a:solidFill>
                <a:srgbClr val="F2F4F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2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263343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</p:sp>
      <p:sp>
        <p:nvSpPr>
          <p:cNvPr id="3" name="Freeform 3"/>
          <p:cNvSpPr/>
          <p:nvPr/>
        </p:nvSpPr>
        <p:spPr>
          <a:xfrm rot="1844104">
            <a:off x="6380559" y="2491180"/>
            <a:ext cx="13471756" cy="1426670"/>
          </a:xfrm>
          <a:custGeom>
            <a:avLst/>
            <a:gdLst/>
            <a:ahLst/>
            <a:cxnLst/>
            <a:rect l="l" t="t" r="r" b="b"/>
            <a:pathLst>
              <a:path w="13471756" h="1426670">
                <a:moveTo>
                  <a:pt x="0" y="0"/>
                </a:moveTo>
                <a:lnTo>
                  <a:pt x="13471756" y="0"/>
                </a:lnTo>
                <a:lnTo>
                  <a:pt x="13471756" y="1426671"/>
                </a:lnTo>
                <a:lnTo>
                  <a:pt x="0" y="142667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86495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>
            <a:off x="7613275" y="0"/>
            <a:ext cx="10674725" cy="6004533"/>
            <a:chOff x="0" y="0"/>
            <a:chExt cx="6089457" cy="342532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solidFill>
              <a:srgbClr val="539BE0"/>
            </a:solidFill>
          </p:spPr>
        </p:sp>
        <p:sp>
          <p:nvSpPr>
            <p:cNvPr id="6" name="Freeform 6"/>
            <p:cNvSpPr/>
            <p:nvPr/>
          </p:nvSpPr>
          <p:spPr>
            <a:xfrm>
              <a:off x="0" y="0"/>
              <a:ext cx="6089457" cy="3425320"/>
            </a:xfrm>
            <a:custGeom>
              <a:avLst/>
              <a:gdLst/>
              <a:ahLst/>
              <a:cxnLst/>
              <a:rect l="l" t="t" r="r" b="b"/>
              <a:pathLst>
                <a:path w="6089457" h="3425320">
                  <a:moveTo>
                    <a:pt x="6089457" y="3425320"/>
                  </a:moveTo>
                  <a:lnTo>
                    <a:pt x="6089457" y="0"/>
                  </a:lnTo>
                  <a:lnTo>
                    <a:pt x="0" y="0"/>
                  </a:lnTo>
                  <a:cubicBezTo>
                    <a:pt x="2029819" y="1141773"/>
                    <a:pt x="4059638" y="2283546"/>
                    <a:pt x="6089457" y="3425320"/>
                  </a:cubicBezTo>
                  <a:close/>
                </a:path>
              </a:pathLst>
            </a:custGeom>
            <a:blipFill>
              <a:blip r:embed="rId4"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75000"/>
                        </a14:imgEffect>
                      </a14:imgLayer>
                    </a14:imgProps>
                  </a:ext>
                </a:extLst>
              </a:blip>
              <a:stretch>
                <a:fillRect t="-9259" b="-9259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2300775" y="3360469"/>
            <a:ext cx="6331281" cy="1563793"/>
            <a:chOff x="0" y="0"/>
            <a:chExt cx="2161091" cy="53377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2300775" y="1158585"/>
            <a:ext cx="7238899" cy="8108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842"/>
              </a:lnSpc>
              <a:spcBef>
                <a:spcPct val="0"/>
              </a:spcBef>
            </a:pPr>
            <a:r>
              <a:rPr lang="en-US" sz="4400" u="none" strike="noStrike" spc="173" dirty="0">
                <a:solidFill>
                  <a:srgbClr val="FF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Vendor Side Features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7535860" y="3119178"/>
            <a:ext cx="2381235" cy="2046374"/>
            <a:chOff x="0" y="0"/>
            <a:chExt cx="812800" cy="6985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13" name="TextBox 13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4" name="TextBox 14"/>
          <p:cNvSpPr txBox="1"/>
          <p:nvPr/>
        </p:nvSpPr>
        <p:spPr>
          <a:xfrm>
            <a:off x="2585027" y="3559527"/>
            <a:ext cx="4950833" cy="1661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Vendors must verify their identity using a government issued ID like Aadhar, PAN.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Vendors can get More customers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Every chat and transaction is recorded so no fear of scam 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7191171" y="5406843"/>
            <a:ext cx="6331281" cy="1563793"/>
            <a:chOff x="0" y="0"/>
            <a:chExt cx="2161091" cy="53377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6033010" y="5165552"/>
            <a:ext cx="2381235" cy="2046374"/>
            <a:chOff x="0" y="0"/>
            <a:chExt cx="812800" cy="6985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0" name="TextBox 20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8501488" y="5605100"/>
            <a:ext cx="4950833" cy="137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Chat Via App to the Customer</a:t>
            </a:r>
          </a:p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Report a Customer</a:t>
            </a:r>
          </a:p>
          <a:p>
            <a:pPr marL="342900" indent="-342900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upload a image of the project or service they selling</a:t>
            </a:r>
          </a:p>
        </p:txBody>
      </p:sp>
      <p:grpSp>
        <p:nvGrpSpPr>
          <p:cNvPr id="22" name="Group 22"/>
          <p:cNvGrpSpPr/>
          <p:nvPr/>
        </p:nvGrpSpPr>
        <p:grpSpPr>
          <a:xfrm>
            <a:off x="2300775" y="7453217"/>
            <a:ext cx="6331281" cy="1563793"/>
            <a:chOff x="0" y="0"/>
            <a:chExt cx="2161091" cy="533778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2161091" cy="533778"/>
            </a:xfrm>
            <a:custGeom>
              <a:avLst/>
              <a:gdLst/>
              <a:ahLst/>
              <a:cxnLst/>
              <a:rect l="l" t="t" r="r" b="b"/>
              <a:pathLst>
                <a:path w="2161091" h="533778">
                  <a:moveTo>
                    <a:pt x="13451" y="0"/>
                  </a:moveTo>
                  <a:lnTo>
                    <a:pt x="2147640" y="0"/>
                  </a:lnTo>
                  <a:cubicBezTo>
                    <a:pt x="2151207" y="0"/>
                    <a:pt x="2154629" y="1417"/>
                    <a:pt x="2157151" y="3940"/>
                  </a:cubicBezTo>
                  <a:cubicBezTo>
                    <a:pt x="2159674" y="6462"/>
                    <a:pt x="2161091" y="9883"/>
                    <a:pt x="2161091" y="13451"/>
                  </a:cubicBezTo>
                  <a:lnTo>
                    <a:pt x="2161091" y="520327"/>
                  </a:lnTo>
                  <a:cubicBezTo>
                    <a:pt x="2161091" y="527756"/>
                    <a:pt x="2155069" y="533778"/>
                    <a:pt x="2147640" y="533778"/>
                  </a:cubicBezTo>
                  <a:lnTo>
                    <a:pt x="13451" y="533778"/>
                  </a:lnTo>
                  <a:cubicBezTo>
                    <a:pt x="6022" y="533778"/>
                    <a:pt x="0" y="527756"/>
                    <a:pt x="0" y="520327"/>
                  </a:cubicBezTo>
                  <a:lnTo>
                    <a:pt x="0" y="13451"/>
                  </a:lnTo>
                  <a:cubicBezTo>
                    <a:pt x="0" y="6022"/>
                    <a:pt x="6022" y="0"/>
                    <a:pt x="13451" y="0"/>
                  </a:cubicBezTo>
                  <a:close/>
                </a:path>
              </a:pathLst>
            </a:custGeom>
            <a:solidFill>
              <a:srgbClr val="131211"/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19050"/>
              <a:ext cx="2161091" cy="5528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35860" y="7211926"/>
            <a:ext cx="2381235" cy="2046374"/>
            <a:chOff x="0" y="0"/>
            <a:chExt cx="812800" cy="6985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812800" cy="698500"/>
            </a:xfrm>
            <a:custGeom>
              <a:avLst/>
              <a:gdLst/>
              <a:ahLst/>
              <a:cxnLst/>
              <a:rect l="l" t="t" r="r" b="b"/>
              <a:pathLst>
                <a:path w="812800" h="698500">
                  <a:moveTo>
                    <a:pt x="812800" y="349250"/>
                  </a:moveTo>
                  <a:lnTo>
                    <a:pt x="609600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609600" y="0"/>
                  </a:lnTo>
                  <a:lnTo>
                    <a:pt x="812800" y="349250"/>
                  </a:lnTo>
                  <a:close/>
                </a:path>
              </a:pathLst>
            </a:custGeom>
            <a:solidFill>
              <a:srgbClr val="FFFFFF"/>
            </a:solidFill>
            <a:ln w="1619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id="27" name="TextBox 27"/>
            <p:cNvSpPr txBox="1"/>
            <p:nvPr/>
          </p:nvSpPr>
          <p:spPr>
            <a:xfrm>
              <a:off x="114300" y="-19050"/>
              <a:ext cx="584200" cy="717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28" name="TextBox 28"/>
          <p:cNvSpPr txBox="1"/>
          <p:nvPr/>
        </p:nvSpPr>
        <p:spPr>
          <a:xfrm>
            <a:off x="2585027" y="7652275"/>
            <a:ext cx="4950833" cy="1379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accept an appointment and work later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r>
              <a:rPr lang="en-US" sz="1585" spc="155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Ability to improve their revenue by advertising their shops in local</a:t>
            </a:r>
          </a:p>
          <a:p>
            <a:pPr marL="285750" indent="-285750" algn="l">
              <a:lnSpc>
                <a:spcPts val="2187"/>
              </a:lnSpc>
              <a:buFont typeface="Arial" panose="020B0604020202020204" pitchFamily="34" charset="0"/>
              <a:buChar char="•"/>
            </a:pPr>
            <a:endParaRPr lang="en-US" sz="1585" spc="155" dirty="0">
              <a:solidFill>
                <a:srgbClr val="F2F4F5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9" name="Freeform 29"/>
          <p:cNvSpPr/>
          <p:nvPr/>
        </p:nvSpPr>
        <p:spPr>
          <a:xfrm>
            <a:off x="8316248" y="3584336"/>
            <a:ext cx="893040" cy="1072428"/>
          </a:xfrm>
          <a:custGeom>
            <a:avLst/>
            <a:gdLst/>
            <a:ahLst/>
            <a:cxnLst/>
            <a:rect l="l" t="t" r="r" b="b"/>
            <a:pathLst>
              <a:path w="893040" h="1072428">
                <a:moveTo>
                  <a:pt x="0" y="0"/>
                </a:moveTo>
                <a:lnTo>
                  <a:pt x="893040" y="0"/>
                </a:lnTo>
                <a:lnTo>
                  <a:pt x="893040" y="1072428"/>
                </a:lnTo>
                <a:lnTo>
                  <a:pt x="0" y="107242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8155450" y="7714715"/>
            <a:ext cx="1023765" cy="1040796"/>
          </a:xfrm>
          <a:custGeom>
            <a:avLst/>
            <a:gdLst/>
            <a:ahLst/>
            <a:cxnLst/>
            <a:rect l="l" t="t" r="r" b="b"/>
            <a:pathLst>
              <a:path w="1023765" h="1040796">
                <a:moveTo>
                  <a:pt x="0" y="0"/>
                </a:moveTo>
                <a:lnTo>
                  <a:pt x="1023765" y="0"/>
                </a:lnTo>
                <a:lnTo>
                  <a:pt x="1023765" y="1040796"/>
                </a:lnTo>
                <a:lnTo>
                  <a:pt x="0" y="104079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6632746" y="5633117"/>
            <a:ext cx="980529" cy="1070022"/>
          </a:xfrm>
          <a:custGeom>
            <a:avLst/>
            <a:gdLst/>
            <a:ahLst/>
            <a:cxnLst/>
            <a:rect l="l" t="t" r="r" b="b"/>
            <a:pathLst>
              <a:path w="980529" h="1070022">
                <a:moveTo>
                  <a:pt x="0" y="0"/>
                </a:moveTo>
                <a:lnTo>
                  <a:pt x="980529" y="0"/>
                </a:lnTo>
                <a:lnTo>
                  <a:pt x="980529" y="1070021"/>
                </a:lnTo>
                <a:lnTo>
                  <a:pt x="0" y="107002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</p:spTree>
    <p:extLst>
      <p:ext uri="{BB962C8B-B14F-4D97-AF65-F5344CB8AC3E}">
        <p14:creationId xmlns:p14="http://schemas.microsoft.com/office/powerpoint/2010/main" val="249381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21" grpId="0"/>
      <p:bldP spid="2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H="1" flipV="1">
            <a:off x="0" y="14288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blipFill>
            <a:blip r:embed="rId2"/>
            <a:stretch>
              <a:fillRect t="-38888" b="-38888"/>
            </a:stretch>
          </a:blipFill>
        </p:spPr>
        <p:txBody>
          <a:bodyPr/>
          <a:lstStyle/>
          <a:p>
            <a:endParaRPr lang="en-IN" dirty="0"/>
          </a:p>
        </p:txBody>
      </p:sp>
      <p:grpSp>
        <p:nvGrpSpPr>
          <p:cNvPr id="3" name="Group 3"/>
          <p:cNvGrpSpPr/>
          <p:nvPr/>
        </p:nvGrpSpPr>
        <p:grpSpPr>
          <a:xfrm>
            <a:off x="9731123" y="2607270"/>
            <a:ext cx="6422296" cy="6422996"/>
            <a:chOff x="0" y="0"/>
            <a:chExt cx="6603840" cy="660456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603873" cy="6604508"/>
            </a:xfrm>
            <a:custGeom>
              <a:avLst/>
              <a:gdLst/>
              <a:ahLst/>
              <a:cxnLst/>
              <a:rect l="l" t="t" r="r" b="b"/>
              <a:pathLst>
                <a:path w="6603873" h="6604508">
                  <a:moveTo>
                    <a:pt x="0" y="3302254"/>
                  </a:moveTo>
                  <a:cubicBezTo>
                    <a:pt x="0" y="1478534"/>
                    <a:pt x="1478280" y="0"/>
                    <a:pt x="3301873" y="0"/>
                  </a:cubicBezTo>
                  <a:lnTo>
                    <a:pt x="3301873" y="25527"/>
                  </a:lnTo>
                  <a:lnTo>
                    <a:pt x="3301873" y="0"/>
                  </a:lnTo>
                  <a:cubicBezTo>
                    <a:pt x="5125466" y="0"/>
                    <a:pt x="6603873" y="1478534"/>
                    <a:pt x="6603873" y="3302254"/>
                  </a:cubicBezTo>
                  <a:cubicBezTo>
                    <a:pt x="6603873" y="5125974"/>
                    <a:pt x="5125466" y="6604508"/>
                    <a:pt x="3301873" y="6604508"/>
                  </a:cubicBezTo>
                  <a:lnTo>
                    <a:pt x="3301873" y="6578981"/>
                  </a:lnTo>
                  <a:lnTo>
                    <a:pt x="3301873" y="6604508"/>
                  </a:lnTo>
                  <a:cubicBezTo>
                    <a:pt x="1478280" y="6604508"/>
                    <a:pt x="0" y="5126101"/>
                    <a:pt x="0" y="3302254"/>
                  </a:cubicBezTo>
                  <a:lnTo>
                    <a:pt x="25527" y="3302254"/>
                  </a:lnTo>
                  <a:lnTo>
                    <a:pt x="46990" y="3316097"/>
                  </a:lnTo>
                  <a:cubicBezTo>
                    <a:pt x="40894" y="3325622"/>
                    <a:pt x="29210" y="3330067"/>
                    <a:pt x="18288" y="3326892"/>
                  </a:cubicBezTo>
                  <a:cubicBezTo>
                    <a:pt x="7366" y="3323717"/>
                    <a:pt x="0" y="3313684"/>
                    <a:pt x="0" y="3302254"/>
                  </a:cubicBezTo>
                  <a:moveTo>
                    <a:pt x="51181" y="3302254"/>
                  </a:moveTo>
                  <a:lnTo>
                    <a:pt x="25527" y="3302254"/>
                  </a:lnTo>
                  <a:lnTo>
                    <a:pt x="4064" y="3288538"/>
                  </a:lnTo>
                  <a:cubicBezTo>
                    <a:pt x="10160" y="3279013"/>
                    <a:pt x="21844" y="3274568"/>
                    <a:pt x="32766" y="3277743"/>
                  </a:cubicBezTo>
                  <a:cubicBezTo>
                    <a:pt x="43688" y="3280918"/>
                    <a:pt x="51181" y="3290951"/>
                    <a:pt x="51181" y="3302254"/>
                  </a:cubicBezTo>
                  <a:cubicBezTo>
                    <a:pt x="51181" y="5097780"/>
                    <a:pt x="1506601" y="6553454"/>
                    <a:pt x="3302000" y="6553454"/>
                  </a:cubicBezTo>
                  <a:cubicBezTo>
                    <a:pt x="5097399" y="6553454"/>
                    <a:pt x="6552819" y="5097907"/>
                    <a:pt x="6552819" y="3302254"/>
                  </a:cubicBezTo>
                  <a:lnTo>
                    <a:pt x="6578346" y="3302254"/>
                  </a:lnTo>
                  <a:lnTo>
                    <a:pt x="6552819" y="3302254"/>
                  </a:lnTo>
                  <a:cubicBezTo>
                    <a:pt x="6552819" y="1506728"/>
                    <a:pt x="5097399" y="51054"/>
                    <a:pt x="3302000" y="51054"/>
                  </a:cubicBezTo>
                  <a:lnTo>
                    <a:pt x="3302000" y="25527"/>
                  </a:lnTo>
                  <a:lnTo>
                    <a:pt x="3302000" y="51181"/>
                  </a:lnTo>
                  <a:cubicBezTo>
                    <a:pt x="1506601" y="51181"/>
                    <a:pt x="51181" y="1506728"/>
                    <a:pt x="51181" y="3302381"/>
                  </a:cubicBezTo>
                  <a:close/>
                </a:path>
              </a:pathLst>
            </a:custGeom>
            <a:solidFill>
              <a:srgbClr val="99999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10860907" y="4278313"/>
            <a:ext cx="1309387" cy="2127228"/>
            <a:chOff x="0" y="0"/>
            <a:chExt cx="1346400" cy="218736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346454" cy="2187448"/>
            </a:xfrm>
            <a:custGeom>
              <a:avLst/>
              <a:gdLst/>
              <a:ahLst/>
              <a:cxnLst/>
              <a:rect l="l" t="t" r="r" b="b"/>
              <a:pathLst>
                <a:path w="1346454" h="2187448">
                  <a:moveTo>
                    <a:pt x="1346454" y="472694"/>
                  </a:moveTo>
                  <a:cubicBezTo>
                    <a:pt x="993775" y="0"/>
                    <a:pt x="993775" y="0"/>
                    <a:pt x="993775" y="0"/>
                  </a:cubicBezTo>
                  <a:cubicBezTo>
                    <a:pt x="697230" y="216281"/>
                    <a:pt x="464820" y="512826"/>
                    <a:pt x="328549" y="849249"/>
                  </a:cubicBezTo>
                  <a:cubicBezTo>
                    <a:pt x="0" y="897382"/>
                    <a:pt x="0" y="897382"/>
                    <a:pt x="0" y="897382"/>
                  </a:cubicBezTo>
                  <a:cubicBezTo>
                    <a:pt x="240411" y="1129792"/>
                    <a:pt x="240411" y="1129792"/>
                    <a:pt x="240411" y="1129792"/>
                  </a:cubicBezTo>
                  <a:cubicBezTo>
                    <a:pt x="208407" y="1274064"/>
                    <a:pt x="184277" y="1426210"/>
                    <a:pt x="184277" y="1586484"/>
                  </a:cubicBezTo>
                  <a:cubicBezTo>
                    <a:pt x="184277" y="1794764"/>
                    <a:pt x="216281" y="1995170"/>
                    <a:pt x="280416" y="2187448"/>
                  </a:cubicBezTo>
                  <a:cubicBezTo>
                    <a:pt x="865505" y="1971040"/>
                    <a:pt x="865505" y="1971040"/>
                    <a:pt x="865505" y="1971040"/>
                  </a:cubicBezTo>
                  <a:cubicBezTo>
                    <a:pt x="817372" y="1842897"/>
                    <a:pt x="793369" y="1698625"/>
                    <a:pt x="793369" y="1554353"/>
                  </a:cubicBezTo>
                  <a:cubicBezTo>
                    <a:pt x="793369" y="1105662"/>
                    <a:pt x="1017778" y="713105"/>
                    <a:pt x="1346327" y="47269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7" name="Group 7"/>
          <p:cNvGrpSpPr/>
          <p:nvPr/>
        </p:nvGrpSpPr>
        <p:grpSpPr>
          <a:xfrm>
            <a:off x="11132587" y="6192678"/>
            <a:ext cx="1806533" cy="1522249"/>
            <a:chOff x="0" y="0"/>
            <a:chExt cx="1857600" cy="156528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931164"/>
                  </a:moveTo>
                  <a:cubicBezTo>
                    <a:pt x="1265047" y="931164"/>
                    <a:pt x="760603" y="537845"/>
                    <a:pt x="584454" y="0"/>
                  </a:cubicBezTo>
                  <a:cubicBezTo>
                    <a:pt x="0" y="216789"/>
                    <a:pt x="0" y="216789"/>
                    <a:pt x="0" y="216789"/>
                  </a:cubicBezTo>
                  <a:cubicBezTo>
                    <a:pt x="112141" y="569976"/>
                    <a:pt x="320294" y="874903"/>
                    <a:pt x="592455" y="1099693"/>
                  </a:cubicBezTo>
                  <a:cubicBezTo>
                    <a:pt x="536448" y="1444879"/>
                    <a:pt x="536448" y="1444879"/>
                    <a:pt x="536448" y="1444879"/>
                  </a:cubicBezTo>
                  <a:cubicBezTo>
                    <a:pt x="840740" y="1284351"/>
                    <a:pt x="840740" y="1284351"/>
                    <a:pt x="840740" y="1284351"/>
                  </a:cubicBezTo>
                  <a:cubicBezTo>
                    <a:pt x="1137031" y="1461008"/>
                    <a:pt x="1489329" y="1565275"/>
                    <a:pt x="1857629" y="1565275"/>
                  </a:cubicBezTo>
                  <a:lnTo>
                    <a:pt x="1857629" y="931164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9" name="Group 9"/>
          <p:cNvGrpSpPr/>
          <p:nvPr/>
        </p:nvGrpSpPr>
        <p:grpSpPr>
          <a:xfrm>
            <a:off x="12939120" y="6192678"/>
            <a:ext cx="1806533" cy="1522249"/>
            <a:chOff x="0" y="0"/>
            <a:chExt cx="1857600" cy="156528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1857629" cy="1565275"/>
            </a:xfrm>
            <a:custGeom>
              <a:avLst/>
              <a:gdLst/>
              <a:ahLst/>
              <a:cxnLst/>
              <a:rect l="l" t="t" r="r" b="b"/>
              <a:pathLst>
                <a:path w="1857629" h="1565275">
                  <a:moveTo>
                    <a:pt x="1857629" y="216789"/>
                  </a:moveTo>
                  <a:cubicBezTo>
                    <a:pt x="1273048" y="0"/>
                    <a:pt x="1273048" y="0"/>
                    <a:pt x="1273048" y="0"/>
                  </a:cubicBezTo>
                  <a:cubicBezTo>
                    <a:pt x="1096899" y="537845"/>
                    <a:pt x="592455" y="931164"/>
                    <a:pt x="0" y="931164"/>
                  </a:cubicBezTo>
                  <a:cubicBezTo>
                    <a:pt x="0" y="1565275"/>
                    <a:pt x="0" y="1565275"/>
                    <a:pt x="0" y="1565275"/>
                  </a:cubicBezTo>
                  <a:cubicBezTo>
                    <a:pt x="368300" y="1565275"/>
                    <a:pt x="720598" y="1460881"/>
                    <a:pt x="1016889" y="1284351"/>
                  </a:cubicBezTo>
                  <a:cubicBezTo>
                    <a:pt x="1321181" y="1444879"/>
                    <a:pt x="1321181" y="1444879"/>
                    <a:pt x="1321181" y="1444879"/>
                  </a:cubicBezTo>
                  <a:cubicBezTo>
                    <a:pt x="1265174" y="1099693"/>
                    <a:pt x="1265174" y="1099693"/>
                    <a:pt x="1265174" y="1099693"/>
                  </a:cubicBezTo>
                  <a:cubicBezTo>
                    <a:pt x="1537462" y="874903"/>
                    <a:pt x="1745615" y="569849"/>
                    <a:pt x="1857629" y="21666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1" name="Group 11"/>
          <p:cNvGrpSpPr/>
          <p:nvPr/>
        </p:nvGrpSpPr>
        <p:grpSpPr>
          <a:xfrm>
            <a:off x="13710748" y="4278313"/>
            <a:ext cx="1306586" cy="2127228"/>
            <a:chOff x="0" y="0"/>
            <a:chExt cx="1343520" cy="218736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1343533" cy="2187321"/>
            </a:xfrm>
            <a:custGeom>
              <a:avLst/>
              <a:gdLst/>
              <a:ahLst/>
              <a:cxnLst/>
              <a:rect l="l" t="t" r="r" b="b"/>
              <a:pathLst>
                <a:path w="1343533" h="2187321">
                  <a:moveTo>
                    <a:pt x="1343533" y="897382"/>
                  </a:moveTo>
                  <a:cubicBezTo>
                    <a:pt x="1015619" y="849249"/>
                    <a:pt x="1015619" y="849249"/>
                    <a:pt x="1015619" y="849249"/>
                  </a:cubicBezTo>
                  <a:cubicBezTo>
                    <a:pt x="879729" y="512826"/>
                    <a:pt x="647827" y="216281"/>
                    <a:pt x="351917" y="0"/>
                  </a:cubicBezTo>
                  <a:cubicBezTo>
                    <a:pt x="0" y="472694"/>
                    <a:pt x="0" y="472694"/>
                    <a:pt x="0" y="472694"/>
                  </a:cubicBezTo>
                  <a:cubicBezTo>
                    <a:pt x="327914" y="713105"/>
                    <a:pt x="551815" y="1105662"/>
                    <a:pt x="551815" y="1554353"/>
                  </a:cubicBezTo>
                  <a:cubicBezTo>
                    <a:pt x="551815" y="1698625"/>
                    <a:pt x="527812" y="1842770"/>
                    <a:pt x="479806" y="1971040"/>
                  </a:cubicBezTo>
                  <a:cubicBezTo>
                    <a:pt x="1063625" y="2187321"/>
                    <a:pt x="1063625" y="2187321"/>
                    <a:pt x="1063625" y="2187321"/>
                  </a:cubicBezTo>
                  <a:cubicBezTo>
                    <a:pt x="1127633" y="1995043"/>
                    <a:pt x="1159637" y="1794764"/>
                    <a:pt x="1159637" y="1586357"/>
                  </a:cubicBezTo>
                  <a:cubicBezTo>
                    <a:pt x="1159637" y="1426083"/>
                    <a:pt x="1135634" y="1273937"/>
                    <a:pt x="1103630" y="1129665"/>
                  </a:cubicBezTo>
                  <a:lnTo>
                    <a:pt x="1343533" y="897255"/>
                  </a:ln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3" name="Group 13"/>
          <p:cNvGrpSpPr/>
          <p:nvPr/>
        </p:nvGrpSpPr>
        <p:grpSpPr>
          <a:xfrm>
            <a:off x="11824391" y="3645326"/>
            <a:ext cx="2229458" cy="1093023"/>
            <a:chOff x="0" y="0"/>
            <a:chExt cx="2292480" cy="112392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292477" cy="1123950"/>
            </a:xfrm>
            <a:custGeom>
              <a:avLst/>
              <a:gdLst/>
              <a:ahLst/>
              <a:cxnLst/>
              <a:rect l="l" t="t" r="r" b="b"/>
              <a:pathLst>
                <a:path w="2292477" h="1123950">
                  <a:moveTo>
                    <a:pt x="1290574" y="280924"/>
                  </a:moveTo>
                  <a:cubicBezTo>
                    <a:pt x="1146302" y="0"/>
                    <a:pt x="1146302" y="0"/>
                    <a:pt x="1146302" y="0"/>
                  </a:cubicBezTo>
                  <a:cubicBezTo>
                    <a:pt x="1001903" y="280924"/>
                    <a:pt x="1001903" y="280924"/>
                    <a:pt x="1001903" y="280924"/>
                  </a:cubicBezTo>
                  <a:cubicBezTo>
                    <a:pt x="625221" y="313055"/>
                    <a:pt x="280543" y="441579"/>
                    <a:pt x="0" y="650240"/>
                  </a:cubicBezTo>
                  <a:cubicBezTo>
                    <a:pt x="352679" y="1123950"/>
                    <a:pt x="352679" y="1123950"/>
                    <a:pt x="352679" y="1123950"/>
                  </a:cubicBezTo>
                  <a:cubicBezTo>
                    <a:pt x="577088" y="955294"/>
                    <a:pt x="849630" y="859028"/>
                    <a:pt x="1146302" y="859028"/>
                  </a:cubicBezTo>
                  <a:cubicBezTo>
                    <a:pt x="1442974" y="859028"/>
                    <a:pt x="1715389" y="955421"/>
                    <a:pt x="1939798" y="1123950"/>
                  </a:cubicBezTo>
                  <a:cubicBezTo>
                    <a:pt x="2292477" y="650240"/>
                    <a:pt x="2292477" y="650240"/>
                    <a:pt x="2292477" y="650240"/>
                  </a:cubicBezTo>
                  <a:cubicBezTo>
                    <a:pt x="2011934" y="441452"/>
                    <a:pt x="1667256" y="313055"/>
                    <a:pt x="1290574" y="280924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5" name="Group 15"/>
          <p:cNvGrpSpPr/>
          <p:nvPr/>
        </p:nvGrpSpPr>
        <p:grpSpPr>
          <a:xfrm>
            <a:off x="11997342" y="4837078"/>
            <a:ext cx="1883556" cy="1883556"/>
            <a:chOff x="0" y="0"/>
            <a:chExt cx="1936800" cy="1936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1936750" cy="1936750"/>
            </a:xfrm>
            <a:custGeom>
              <a:avLst/>
              <a:gdLst/>
              <a:ahLst/>
              <a:cxnLst/>
              <a:rect l="l" t="t" r="r" b="b"/>
              <a:pathLst>
                <a:path w="1936750" h="1936750">
                  <a:moveTo>
                    <a:pt x="0" y="968375"/>
                  </a:moveTo>
                  <a:cubicBezTo>
                    <a:pt x="0" y="433578"/>
                    <a:pt x="433578" y="0"/>
                    <a:pt x="968375" y="0"/>
                  </a:cubicBezTo>
                  <a:cubicBezTo>
                    <a:pt x="1503172" y="0"/>
                    <a:pt x="1936750" y="433578"/>
                    <a:pt x="1936750" y="968375"/>
                  </a:cubicBezTo>
                  <a:cubicBezTo>
                    <a:pt x="1936750" y="1503172"/>
                    <a:pt x="1503172" y="1936750"/>
                    <a:pt x="968375" y="1936750"/>
                  </a:cubicBezTo>
                  <a:cubicBezTo>
                    <a:pt x="433578" y="1936750"/>
                    <a:pt x="0" y="1503172"/>
                    <a:pt x="0" y="968375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7" name="Group 17"/>
          <p:cNvGrpSpPr/>
          <p:nvPr/>
        </p:nvGrpSpPr>
        <p:grpSpPr>
          <a:xfrm>
            <a:off x="12238213" y="1950126"/>
            <a:ext cx="1404615" cy="1404615"/>
            <a:chOff x="0" y="0"/>
            <a:chExt cx="1444320" cy="144432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19" name="Group 19"/>
          <p:cNvGrpSpPr/>
          <p:nvPr/>
        </p:nvGrpSpPr>
        <p:grpSpPr>
          <a:xfrm>
            <a:off x="15335228" y="4145274"/>
            <a:ext cx="1404615" cy="1405315"/>
            <a:chOff x="0" y="0"/>
            <a:chExt cx="1444320" cy="144504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1444244" cy="1445006"/>
            </a:xfrm>
            <a:custGeom>
              <a:avLst/>
              <a:gdLst/>
              <a:ahLst/>
              <a:cxnLst/>
              <a:rect l="l" t="t" r="r" b="b"/>
              <a:pathLst>
                <a:path w="1444244" h="1445006">
                  <a:moveTo>
                    <a:pt x="0" y="722503"/>
                  </a:moveTo>
                  <a:cubicBezTo>
                    <a:pt x="0" y="323469"/>
                    <a:pt x="323342" y="0"/>
                    <a:pt x="722122" y="0"/>
                  </a:cubicBezTo>
                  <a:cubicBezTo>
                    <a:pt x="1120902" y="0"/>
                    <a:pt x="1444244" y="323469"/>
                    <a:pt x="1444244" y="722503"/>
                  </a:cubicBezTo>
                  <a:cubicBezTo>
                    <a:pt x="1444244" y="1121537"/>
                    <a:pt x="1120902" y="1445006"/>
                    <a:pt x="722122" y="1445006"/>
                  </a:cubicBezTo>
                  <a:cubicBezTo>
                    <a:pt x="323342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1" name="Group 21"/>
          <p:cNvGrpSpPr/>
          <p:nvPr/>
        </p:nvGrpSpPr>
        <p:grpSpPr>
          <a:xfrm>
            <a:off x="14180587" y="7721229"/>
            <a:ext cx="1404615" cy="1404615"/>
            <a:chOff x="0" y="0"/>
            <a:chExt cx="1444320" cy="1444320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3" name="Group 23"/>
          <p:cNvGrpSpPr/>
          <p:nvPr/>
        </p:nvGrpSpPr>
        <p:grpSpPr>
          <a:xfrm>
            <a:off x="10376364" y="7721229"/>
            <a:ext cx="1404615" cy="1404615"/>
            <a:chOff x="0" y="0"/>
            <a:chExt cx="1444320" cy="144432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1444244" cy="1444244"/>
            </a:xfrm>
            <a:custGeom>
              <a:avLst/>
              <a:gdLst/>
              <a:ahLst/>
              <a:cxnLst/>
              <a:rect l="l" t="t" r="r" b="b"/>
              <a:pathLst>
                <a:path w="1444244" h="1444244">
                  <a:moveTo>
                    <a:pt x="0" y="722122"/>
                  </a:moveTo>
                  <a:cubicBezTo>
                    <a:pt x="0" y="323342"/>
                    <a:pt x="323342" y="0"/>
                    <a:pt x="722122" y="0"/>
                  </a:cubicBezTo>
                  <a:cubicBezTo>
                    <a:pt x="1120902" y="0"/>
                    <a:pt x="1444244" y="323342"/>
                    <a:pt x="1444244" y="722122"/>
                  </a:cubicBezTo>
                  <a:cubicBezTo>
                    <a:pt x="1444244" y="1120902"/>
                    <a:pt x="1120902" y="1444244"/>
                    <a:pt x="722122" y="1444244"/>
                  </a:cubicBezTo>
                  <a:cubicBezTo>
                    <a:pt x="323342" y="1444244"/>
                    <a:pt x="0" y="1121029"/>
                    <a:pt x="0" y="722122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id="25" name="Group 25"/>
          <p:cNvGrpSpPr/>
          <p:nvPr/>
        </p:nvGrpSpPr>
        <p:grpSpPr>
          <a:xfrm>
            <a:off x="9144000" y="4145274"/>
            <a:ext cx="1405315" cy="1405315"/>
            <a:chOff x="0" y="0"/>
            <a:chExt cx="1445040" cy="144504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445006" cy="1445006"/>
            </a:xfrm>
            <a:custGeom>
              <a:avLst/>
              <a:gdLst/>
              <a:ahLst/>
              <a:cxnLst/>
              <a:rect l="l" t="t" r="r" b="b"/>
              <a:pathLst>
                <a:path w="1445006" h="1445006">
                  <a:moveTo>
                    <a:pt x="0" y="722503"/>
                  </a:moveTo>
                  <a:cubicBezTo>
                    <a:pt x="0" y="323469"/>
                    <a:pt x="323469" y="0"/>
                    <a:pt x="722503" y="0"/>
                  </a:cubicBezTo>
                  <a:cubicBezTo>
                    <a:pt x="1121537" y="0"/>
                    <a:pt x="1445006" y="323469"/>
                    <a:pt x="1445006" y="722503"/>
                  </a:cubicBezTo>
                  <a:cubicBezTo>
                    <a:pt x="1445006" y="1121537"/>
                    <a:pt x="1121537" y="1445006"/>
                    <a:pt x="722503" y="1445006"/>
                  </a:cubicBezTo>
                  <a:cubicBezTo>
                    <a:pt x="323469" y="1445006"/>
                    <a:pt x="0" y="1121537"/>
                    <a:pt x="0" y="722503"/>
                  </a:cubicBezTo>
                  <a:close/>
                </a:path>
              </a:pathLst>
            </a:custGeom>
            <a:gradFill rotWithShape="1">
              <a:gsLst>
                <a:gs pos="0">
                  <a:srgbClr val="000000">
                    <a:alpha val="100000"/>
                  </a:srgbClr>
                </a:gs>
                <a:gs pos="100000">
                  <a:srgbClr val="555555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id="27" name="TextBox 27"/>
          <p:cNvSpPr txBox="1"/>
          <p:nvPr/>
        </p:nvSpPr>
        <p:spPr>
          <a:xfrm>
            <a:off x="1048803" y="1119235"/>
            <a:ext cx="6015768" cy="1826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FF0000"/>
                </a:solidFill>
                <a:latin typeface="Archivo Black"/>
                <a:ea typeface="Archivo Black"/>
                <a:cs typeface="Archivo Black"/>
                <a:sym typeface="Archivo Black"/>
              </a:rPr>
              <a:t>Additional Features</a:t>
            </a:r>
          </a:p>
        </p:txBody>
      </p:sp>
      <p:sp>
        <p:nvSpPr>
          <p:cNvPr id="28" name="Freeform 28"/>
          <p:cNvSpPr/>
          <p:nvPr/>
        </p:nvSpPr>
        <p:spPr>
          <a:xfrm>
            <a:off x="12541476" y="5292915"/>
            <a:ext cx="795288" cy="629119"/>
          </a:xfrm>
          <a:custGeom>
            <a:avLst/>
            <a:gdLst/>
            <a:ahLst/>
            <a:cxnLst/>
            <a:rect l="l" t="t" r="r" b="b"/>
            <a:pathLst>
              <a:path w="795288" h="629119">
                <a:moveTo>
                  <a:pt x="0" y="0"/>
                </a:moveTo>
                <a:lnTo>
                  <a:pt x="795288" y="0"/>
                </a:lnTo>
                <a:lnTo>
                  <a:pt x="795288" y="629119"/>
                </a:lnTo>
                <a:lnTo>
                  <a:pt x="0" y="6291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9" name="TextBox 29"/>
          <p:cNvSpPr txBox="1"/>
          <p:nvPr/>
        </p:nvSpPr>
        <p:spPr>
          <a:xfrm>
            <a:off x="12162976" y="5979047"/>
            <a:ext cx="1552289" cy="285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216"/>
              </a:lnSpc>
            </a:pPr>
            <a:r>
              <a:rPr lang="en-US" sz="1847" spc="-36" dirty="0">
                <a:solidFill>
                  <a:srgbClr val="F2F4F5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TGNAS</a:t>
            </a:r>
          </a:p>
        </p:txBody>
      </p:sp>
      <p:sp>
        <p:nvSpPr>
          <p:cNvPr id="30" name="Freeform 30"/>
          <p:cNvSpPr/>
          <p:nvPr/>
        </p:nvSpPr>
        <p:spPr>
          <a:xfrm>
            <a:off x="14486118" y="8030286"/>
            <a:ext cx="849110" cy="827496"/>
          </a:xfrm>
          <a:custGeom>
            <a:avLst/>
            <a:gdLst/>
            <a:ahLst/>
            <a:cxnLst/>
            <a:rect l="l" t="t" r="r" b="b"/>
            <a:pathLst>
              <a:path w="849110" h="827496">
                <a:moveTo>
                  <a:pt x="0" y="0"/>
                </a:moveTo>
                <a:lnTo>
                  <a:pt x="849110" y="0"/>
                </a:lnTo>
                <a:lnTo>
                  <a:pt x="849110" y="827497"/>
                </a:lnTo>
                <a:lnTo>
                  <a:pt x="0" y="8274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31" name="Freeform 31"/>
          <p:cNvSpPr/>
          <p:nvPr/>
        </p:nvSpPr>
        <p:spPr>
          <a:xfrm>
            <a:off x="15632519" y="4364397"/>
            <a:ext cx="810032" cy="779103"/>
          </a:xfrm>
          <a:custGeom>
            <a:avLst/>
            <a:gdLst/>
            <a:ahLst/>
            <a:cxnLst/>
            <a:rect l="l" t="t" r="r" b="b"/>
            <a:pathLst>
              <a:path w="810032" h="779103">
                <a:moveTo>
                  <a:pt x="0" y="0"/>
                </a:moveTo>
                <a:lnTo>
                  <a:pt x="810032" y="0"/>
                </a:lnTo>
                <a:lnTo>
                  <a:pt x="810032" y="779103"/>
                </a:lnTo>
                <a:lnTo>
                  <a:pt x="0" y="77910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32"/>
          <p:cNvSpPr/>
          <p:nvPr/>
        </p:nvSpPr>
        <p:spPr>
          <a:xfrm>
            <a:off x="10628887" y="7989290"/>
            <a:ext cx="899568" cy="868492"/>
          </a:xfrm>
          <a:custGeom>
            <a:avLst/>
            <a:gdLst/>
            <a:ahLst/>
            <a:cxnLst/>
            <a:rect l="l" t="t" r="r" b="b"/>
            <a:pathLst>
              <a:path w="899568" h="868492">
                <a:moveTo>
                  <a:pt x="0" y="0"/>
                </a:moveTo>
                <a:lnTo>
                  <a:pt x="899568" y="0"/>
                </a:lnTo>
                <a:lnTo>
                  <a:pt x="899568" y="868493"/>
                </a:lnTo>
                <a:lnTo>
                  <a:pt x="0" y="86849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33" name="Freeform 33"/>
          <p:cNvSpPr/>
          <p:nvPr/>
        </p:nvSpPr>
        <p:spPr>
          <a:xfrm>
            <a:off x="12541476" y="2268825"/>
            <a:ext cx="787256" cy="767216"/>
          </a:xfrm>
          <a:custGeom>
            <a:avLst/>
            <a:gdLst/>
            <a:ahLst/>
            <a:cxnLst/>
            <a:rect l="l" t="t" r="r" b="b"/>
            <a:pathLst>
              <a:path w="787256" h="767216">
                <a:moveTo>
                  <a:pt x="0" y="0"/>
                </a:moveTo>
                <a:lnTo>
                  <a:pt x="787256" y="0"/>
                </a:lnTo>
                <a:lnTo>
                  <a:pt x="787256" y="767216"/>
                </a:lnTo>
                <a:lnTo>
                  <a:pt x="0" y="76721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34" name="Freeform 34"/>
          <p:cNvSpPr/>
          <p:nvPr/>
        </p:nvSpPr>
        <p:spPr>
          <a:xfrm>
            <a:off x="9357344" y="4301671"/>
            <a:ext cx="978628" cy="991244"/>
          </a:xfrm>
          <a:custGeom>
            <a:avLst/>
            <a:gdLst/>
            <a:ahLst/>
            <a:cxnLst/>
            <a:rect l="l" t="t" r="r" b="b"/>
            <a:pathLst>
              <a:path w="978628" h="991244">
                <a:moveTo>
                  <a:pt x="0" y="0"/>
                </a:moveTo>
                <a:lnTo>
                  <a:pt x="978627" y="0"/>
                </a:lnTo>
                <a:lnTo>
                  <a:pt x="978627" y="991244"/>
                </a:lnTo>
                <a:lnTo>
                  <a:pt x="0" y="99124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35" name="TextBox 35"/>
          <p:cNvSpPr txBox="1"/>
          <p:nvPr/>
        </p:nvSpPr>
        <p:spPr>
          <a:xfrm>
            <a:off x="1451906" y="3884838"/>
            <a:ext cx="2246916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Communities</a:t>
            </a:r>
          </a:p>
        </p:txBody>
      </p:sp>
      <p:sp>
        <p:nvSpPr>
          <p:cNvPr id="36" name="TextBox 36"/>
          <p:cNvSpPr txBox="1"/>
          <p:nvPr/>
        </p:nvSpPr>
        <p:spPr>
          <a:xfrm>
            <a:off x="1451906" y="4313510"/>
            <a:ext cx="2246916" cy="1501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Communities are the heart and soul of our shared experiences. They provide a sense of belonging, support, and mutual growth. By coming together, individuals can pool their resources,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2126021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01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4056687" y="3884838"/>
            <a:ext cx="2246916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Advertise 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4056687" y="4313510"/>
            <a:ext cx="2246916" cy="10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Vendors can advertise their services and products in the app so that they get more attention compared to others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4730802" y="2950316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02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1451906" y="6837368"/>
            <a:ext cx="2246916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Sell and Buy </a:t>
            </a:r>
          </a:p>
        </p:txBody>
      </p:sp>
      <p:sp>
        <p:nvSpPr>
          <p:cNvPr id="42" name="TextBox 42"/>
          <p:cNvSpPr txBox="1"/>
          <p:nvPr/>
        </p:nvSpPr>
        <p:spPr>
          <a:xfrm>
            <a:off x="1451906" y="7314783"/>
            <a:ext cx="2246916" cy="84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Vendor can buy and sell their products through online with safe and secure as every transactions are recorded </a:t>
            </a:r>
          </a:p>
        </p:txBody>
      </p:sp>
      <p:sp>
        <p:nvSpPr>
          <p:cNvPr id="43" name="TextBox 43"/>
          <p:cNvSpPr txBox="1"/>
          <p:nvPr/>
        </p:nvSpPr>
        <p:spPr>
          <a:xfrm>
            <a:off x="2126021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03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4056687" y="6837368"/>
            <a:ext cx="2246916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Works Offline</a:t>
            </a:r>
          </a:p>
        </p:txBody>
      </p:sp>
      <p:sp>
        <p:nvSpPr>
          <p:cNvPr id="45" name="TextBox 45"/>
          <p:cNvSpPr txBox="1"/>
          <p:nvPr/>
        </p:nvSpPr>
        <p:spPr>
          <a:xfrm>
            <a:off x="4056687" y="7266040"/>
            <a:ext cx="2246916" cy="10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Capable of working offline so that even in a no internet zone or in a very remote location [ needs to download specific app ]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4730802" y="5902847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04</a:t>
            </a:r>
          </a:p>
        </p:txBody>
      </p:sp>
      <p:sp>
        <p:nvSpPr>
          <p:cNvPr id="47" name="TextBox 47"/>
          <p:cNvSpPr txBox="1"/>
          <p:nvPr/>
        </p:nvSpPr>
        <p:spPr>
          <a:xfrm>
            <a:off x="6665553" y="6877215"/>
            <a:ext cx="2246916" cy="3098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1"/>
              </a:lnSpc>
              <a:spcBef>
                <a:spcPct val="0"/>
              </a:spcBef>
            </a:pPr>
            <a:r>
              <a:rPr lang="en-US" sz="1887" b="1" spc="-37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Cross Platform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6665553" y="7305886"/>
            <a:ext cx="2246916" cy="1065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05"/>
              </a:lnSpc>
              <a:spcBef>
                <a:spcPct val="0"/>
              </a:spcBef>
            </a:pPr>
            <a:r>
              <a:rPr lang="en-US" sz="1218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The application can be developed in android,ios,windows ,macOS and Linux so that every one has equal access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7339668" y="5942693"/>
            <a:ext cx="898685" cy="8830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75"/>
              </a:lnSpc>
              <a:spcBef>
                <a:spcPct val="0"/>
              </a:spcBef>
            </a:pPr>
            <a:r>
              <a:rPr lang="en-US" sz="4982" b="1" spc="-99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05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9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2" fill="hold">
                      <p:stCondLst>
                        <p:cond delay="indefinite"/>
                      </p:stCondLst>
                      <p:childTnLst>
                        <p:par>
                          <p:cTn id="143" fill="hold">
                            <p:stCondLst>
                              <p:cond delay="0"/>
                            </p:stCondLst>
                            <p:childTnLst>
                              <p:par>
                                <p:cTn id="1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6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7" grpId="0"/>
      <p:bldP spid="35" grpId="0"/>
      <p:bldP spid="36" grpId="0"/>
      <p:bldP spid="37" grpId="0"/>
      <p:bldP spid="38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1111" b="-61111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6455727" y="7409549"/>
            <a:ext cx="3189627" cy="8229600"/>
            <a:chOff x="0" y="0"/>
            <a:chExt cx="84006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10262700" y="6172200"/>
            <a:ext cx="3189627" cy="8229600"/>
            <a:chOff x="0" y="0"/>
            <a:chExt cx="840066" cy="216746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8" name="TextBox 8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4069673" y="4761565"/>
            <a:ext cx="3189627" cy="8229600"/>
            <a:chOff x="0" y="0"/>
            <a:chExt cx="840066" cy="216746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40066" cy="2167467"/>
            </a:xfrm>
            <a:custGeom>
              <a:avLst/>
              <a:gdLst/>
              <a:ahLst/>
              <a:cxnLst/>
              <a:rect l="l" t="t" r="r" b="b"/>
              <a:pathLst>
                <a:path w="840066" h="2167467">
                  <a:moveTo>
                    <a:pt x="60680" y="0"/>
                  </a:moveTo>
                  <a:lnTo>
                    <a:pt x="779386" y="0"/>
                  </a:lnTo>
                  <a:cubicBezTo>
                    <a:pt x="795479" y="0"/>
                    <a:pt x="810914" y="6393"/>
                    <a:pt x="822294" y="17773"/>
                  </a:cubicBezTo>
                  <a:cubicBezTo>
                    <a:pt x="833673" y="29153"/>
                    <a:pt x="840066" y="44587"/>
                    <a:pt x="840066" y="60680"/>
                  </a:cubicBezTo>
                  <a:lnTo>
                    <a:pt x="840066" y="2106786"/>
                  </a:lnTo>
                  <a:cubicBezTo>
                    <a:pt x="840066" y="2140299"/>
                    <a:pt x="812899" y="2167467"/>
                    <a:pt x="779386" y="2167467"/>
                  </a:cubicBezTo>
                  <a:lnTo>
                    <a:pt x="60680" y="2167467"/>
                  </a:lnTo>
                  <a:cubicBezTo>
                    <a:pt x="27168" y="2167467"/>
                    <a:pt x="0" y="2140299"/>
                    <a:pt x="0" y="2106786"/>
                  </a:cubicBezTo>
                  <a:lnTo>
                    <a:pt x="0" y="60680"/>
                  </a:lnTo>
                  <a:cubicBezTo>
                    <a:pt x="0" y="27168"/>
                    <a:pt x="27168" y="0"/>
                    <a:pt x="60680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  <a:ln cap="rnd">
              <a:noFill/>
              <a:prstDash val="solid"/>
              <a:round/>
            </a:ln>
          </p:spPr>
        </p:sp>
        <p:sp>
          <p:nvSpPr>
            <p:cNvPr id="11" name="TextBox 11"/>
            <p:cNvSpPr txBox="1"/>
            <p:nvPr/>
          </p:nvSpPr>
          <p:spPr>
            <a:xfrm>
              <a:off x="0" y="-19050"/>
              <a:ext cx="840066" cy="218651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46044" y="1968903"/>
            <a:ext cx="8336555" cy="4850997"/>
            <a:chOff x="0" y="0"/>
            <a:chExt cx="2269407" cy="831043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69407" cy="831043"/>
            </a:xfrm>
            <a:custGeom>
              <a:avLst/>
              <a:gdLst/>
              <a:ahLst/>
              <a:cxnLst/>
              <a:rect l="l" t="t" r="r" b="b"/>
              <a:pathLst>
                <a:path w="2269407" h="831043">
                  <a:moveTo>
                    <a:pt x="22462" y="0"/>
                  </a:moveTo>
                  <a:lnTo>
                    <a:pt x="2246945" y="0"/>
                  </a:lnTo>
                  <a:cubicBezTo>
                    <a:pt x="2259350" y="0"/>
                    <a:pt x="2269407" y="10057"/>
                    <a:pt x="2269407" y="22462"/>
                  </a:cubicBezTo>
                  <a:lnTo>
                    <a:pt x="2269407" y="808580"/>
                  </a:lnTo>
                  <a:cubicBezTo>
                    <a:pt x="2269407" y="820986"/>
                    <a:pt x="2259350" y="831043"/>
                    <a:pt x="2246945" y="831043"/>
                  </a:cubicBezTo>
                  <a:lnTo>
                    <a:pt x="22462" y="831043"/>
                  </a:lnTo>
                  <a:cubicBezTo>
                    <a:pt x="10057" y="831043"/>
                    <a:pt x="0" y="820986"/>
                    <a:pt x="0" y="808580"/>
                  </a:cubicBezTo>
                  <a:lnTo>
                    <a:pt x="0" y="22462"/>
                  </a:lnTo>
                  <a:cubicBezTo>
                    <a:pt x="0" y="10057"/>
                    <a:pt x="10057" y="0"/>
                    <a:pt x="22462" y="0"/>
                  </a:cubicBezTo>
                  <a:close/>
                </a:path>
              </a:pathLst>
            </a:custGeom>
            <a:solidFill>
              <a:srgbClr val="FFFFFF">
                <a:alpha val="86667"/>
              </a:srgbClr>
            </a:solidFill>
          </p:spPr>
          <p:txBody>
            <a:bodyPr/>
            <a:lstStyle/>
            <a:p>
              <a:endParaRPr lang="en-IN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19050"/>
              <a:ext cx="2269407" cy="8500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5" name="TextBox 15"/>
          <p:cNvSpPr txBox="1"/>
          <p:nvPr/>
        </p:nvSpPr>
        <p:spPr>
          <a:xfrm>
            <a:off x="2108004" y="2200895"/>
            <a:ext cx="7692734" cy="170283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845"/>
              </a:lnSpc>
              <a:spcBef>
                <a:spcPct val="0"/>
              </a:spcBef>
            </a:pPr>
            <a:r>
              <a:rPr lang="en-US" sz="4960" u="none" strike="noStrike" spc="173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PROJECT PROTOTYPE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2108004" y="4053198"/>
            <a:ext cx="7357569" cy="20398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714"/>
              </a:lnSpc>
            </a:pPr>
            <a:r>
              <a:rPr lang="en-US" sz="1967" spc="192" dirty="0">
                <a:solidFill>
                  <a:srgbClr val="040506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3"/>
              </a:rPr>
              <a:t>https://www.figma.com/proto/Y90YRIhbp5yVpV7zxIoWDj/Untitled?node-id=1-2&amp;node-type=canvas&amp;t=PoWGfAi89bw9gEdY-1&amp;scaling=scale-down&amp;content-scaling=fixed&amp;page-id=0%3A1&amp;starting-point-node-id=1%3A2</a:t>
            </a:r>
            <a:endParaRPr lang="en-US" sz="1967" spc="192" dirty="0">
              <a:solidFill>
                <a:srgbClr val="040506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" name="Freeform 17"/>
          <p:cNvSpPr/>
          <p:nvPr/>
        </p:nvSpPr>
        <p:spPr>
          <a:xfrm>
            <a:off x="7456367" y="8212716"/>
            <a:ext cx="1105276" cy="1327297"/>
          </a:xfrm>
          <a:custGeom>
            <a:avLst/>
            <a:gdLst/>
            <a:ahLst/>
            <a:cxnLst/>
            <a:rect l="l" t="t" r="r" b="b"/>
            <a:pathLst>
              <a:path w="1105276" h="1327297">
                <a:moveTo>
                  <a:pt x="0" y="0"/>
                </a:moveTo>
                <a:lnTo>
                  <a:pt x="1105276" y="0"/>
                </a:lnTo>
                <a:lnTo>
                  <a:pt x="1105276" y="1327297"/>
                </a:lnTo>
                <a:lnTo>
                  <a:pt x="0" y="13272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6613767" y="7703045"/>
            <a:ext cx="2810608" cy="36020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980"/>
              </a:lnSpc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Project Initiation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42800" y="646733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Review and Editing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4349773" y="5105400"/>
            <a:ext cx="2629427" cy="7316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2980"/>
              </a:lnSpc>
              <a:spcBef>
                <a:spcPct val="0"/>
              </a:spcBef>
            </a:pPr>
            <a:r>
              <a:rPr lang="en-US" sz="2159" spc="30">
                <a:solidFill>
                  <a:srgbClr val="040506"/>
                </a:solidFill>
                <a:latin typeface="Montserrat Classic"/>
                <a:ea typeface="Montserrat Classic"/>
                <a:cs typeface="Montserrat Classic"/>
                <a:sym typeface="Montserrat Classic"/>
              </a:rPr>
              <a:t>Presentation and Sharing</a:t>
            </a:r>
          </a:p>
        </p:txBody>
      </p:sp>
      <p:sp>
        <p:nvSpPr>
          <p:cNvPr id="21" name="Freeform 21"/>
          <p:cNvSpPr/>
          <p:nvPr/>
        </p:nvSpPr>
        <p:spPr>
          <a:xfrm>
            <a:off x="11281455" y="7301328"/>
            <a:ext cx="1152117" cy="1466816"/>
          </a:xfrm>
          <a:custGeom>
            <a:avLst/>
            <a:gdLst/>
            <a:ahLst/>
            <a:cxnLst/>
            <a:rect l="l" t="t" r="r" b="b"/>
            <a:pathLst>
              <a:path w="1152117" h="1466816">
                <a:moveTo>
                  <a:pt x="0" y="0"/>
                </a:moveTo>
                <a:lnTo>
                  <a:pt x="1152117" y="0"/>
                </a:lnTo>
                <a:lnTo>
                  <a:pt x="1152117" y="1466816"/>
                </a:lnTo>
                <a:lnTo>
                  <a:pt x="0" y="14668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22" name="Freeform 22"/>
          <p:cNvSpPr/>
          <p:nvPr/>
        </p:nvSpPr>
        <p:spPr>
          <a:xfrm>
            <a:off x="15042209" y="6038405"/>
            <a:ext cx="1244554" cy="1262924"/>
          </a:xfrm>
          <a:custGeom>
            <a:avLst/>
            <a:gdLst/>
            <a:ahLst/>
            <a:cxnLst/>
            <a:rect l="l" t="t" r="r" b="b"/>
            <a:pathLst>
              <a:path w="1244554" h="1262924">
                <a:moveTo>
                  <a:pt x="0" y="0"/>
                </a:moveTo>
                <a:lnTo>
                  <a:pt x="1244554" y="0"/>
                </a:lnTo>
                <a:lnTo>
                  <a:pt x="1244554" y="1262923"/>
                </a:lnTo>
                <a:lnTo>
                  <a:pt x="0" y="126292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4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764344">
            <a:off x="7499531" y="-923721"/>
            <a:ext cx="1088513" cy="11908815"/>
            <a:chOff x="0" y="0"/>
            <a:chExt cx="286687" cy="313647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86687" cy="3136478"/>
            </a:xfrm>
            <a:custGeom>
              <a:avLst/>
              <a:gdLst/>
              <a:ahLst/>
              <a:cxnLst/>
              <a:rect l="l" t="t" r="r" b="b"/>
              <a:pathLst>
                <a:path w="286687" h="3136478">
                  <a:moveTo>
                    <a:pt x="0" y="0"/>
                  </a:moveTo>
                  <a:lnTo>
                    <a:pt x="286687" y="0"/>
                  </a:lnTo>
                  <a:lnTo>
                    <a:pt x="286687" y="3136478"/>
                  </a:lnTo>
                  <a:lnTo>
                    <a:pt x="0" y="3136478"/>
                  </a:lnTo>
                  <a:close/>
                </a:path>
              </a:pathLst>
            </a:custGeom>
            <a:gradFill rotWithShape="1">
              <a:gsLst>
                <a:gs pos="0">
                  <a:srgbClr val="696969">
                    <a:alpha val="41040"/>
                  </a:srgbClr>
                </a:gs>
                <a:gs pos="33333">
                  <a:srgbClr val="B4B4B4">
                    <a:alpha val="47025"/>
                  </a:srgbClr>
                </a:gs>
                <a:gs pos="66667">
                  <a:srgbClr val="EEEEEE">
                    <a:alpha val="40185"/>
                  </a:srgbClr>
                </a:gs>
                <a:gs pos="100000">
                  <a:srgbClr val="FBFBFB">
                    <a:alpha val="12540"/>
                  </a:srgbClr>
                </a:gs>
              </a:gsLst>
              <a:lin ang="0"/>
            </a:gradFill>
            <a:ln cap="sq">
              <a:noFill/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19050"/>
              <a:ext cx="286687" cy="315552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859"/>
                </a:lnSpc>
                <a:spcBef>
                  <a:spcPct val="0"/>
                </a:spcBef>
              </a:pPr>
              <a:endParaRPr dirty="0"/>
            </a:p>
          </p:txBody>
        </p:sp>
      </p:grpSp>
      <p:grpSp>
        <p:nvGrpSpPr>
          <p:cNvPr id="5" name="Group 5"/>
          <p:cNvGrpSpPr>
            <a:grpSpLocks noChangeAspect="1"/>
          </p:cNvGrpSpPr>
          <p:nvPr/>
        </p:nvGrpSpPr>
        <p:grpSpPr>
          <a:xfrm>
            <a:off x="42918" y="0"/>
            <a:ext cx="8585708" cy="10287000"/>
            <a:chOff x="0" y="0"/>
            <a:chExt cx="8585708" cy="102870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585708" cy="10286999"/>
            </a:xfrm>
            <a:custGeom>
              <a:avLst/>
              <a:gdLst/>
              <a:ahLst/>
              <a:cxnLst/>
              <a:rect l="l" t="t" r="r" b="b"/>
              <a:pathLst>
                <a:path w="8585708" h="10286999">
                  <a:moveTo>
                    <a:pt x="8585708" y="762"/>
                  </a:moveTo>
                  <a:cubicBezTo>
                    <a:pt x="8581644" y="20447"/>
                    <a:pt x="8577961" y="40132"/>
                    <a:pt x="8573515" y="59690"/>
                  </a:cubicBezTo>
                  <a:cubicBezTo>
                    <a:pt x="8478138" y="485521"/>
                    <a:pt x="8382634" y="911225"/>
                    <a:pt x="8287258" y="1337056"/>
                  </a:cubicBezTo>
                  <a:cubicBezTo>
                    <a:pt x="8146288" y="1966722"/>
                    <a:pt x="8005699" y="2596388"/>
                    <a:pt x="7864602" y="3225927"/>
                  </a:cubicBezTo>
                  <a:cubicBezTo>
                    <a:pt x="7691247" y="3999103"/>
                    <a:pt x="7517384" y="4772152"/>
                    <a:pt x="7344029" y="5545328"/>
                  </a:cubicBezTo>
                  <a:cubicBezTo>
                    <a:pt x="7194677" y="6211443"/>
                    <a:pt x="7045579" y="6877558"/>
                    <a:pt x="6896354" y="7543800"/>
                  </a:cubicBezTo>
                  <a:cubicBezTo>
                    <a:pt x="6765290" y="8129016"/>
                    <a:pt x="6634480" y="8714105"/>
                    <a:pt x="6503162" y="9299194"/>
                  </a:cubicBezTo>
                  <a:cubicBezTo>
                    <a:pt x="6429375" y="9628250"/>
                    <a:pt x="6354953" y="9957181"/>
                    <a:pt x="6280785" y="10286237"/>
                  </a:cubicBezTo>
                  <a:cubicBezTo>
                    <a:pt x="4199382" y="10286237"/>
                    <a:pt x="2118106" y="10286110"/>
                    <a:pt x="36830" y="10286999"/>
                  </a:cubicBezTo>
                  <a:cubicBezTo>
                    <a:pt x="6731" y="10286999"/>
                    <a:pt x="0" y="10280268"/>
                    <a:pt x="0" y="10250043"/>
                  </a:cubicBezTo>
                  <a:cubicBezTo>
                    <a:pt x="762" y="6845681"/>
                    <a:pt x="762" y="3441319"/>
                    <a:pt x="0" y="36957"/>
                  </a:cubicBezTo>
                  <a:cubicBezTo>
                    <a:pt x="0" y="6731"/>
                    <a:pt x="6731" y="0"/>
                    <a:pt x="36830" y="0"/>
                  </a:cubicBezTo>
                  <a:cubicBezTo>
                    <a:pt x="2886456" y="762"/>
                    <a:pt x="5736082" y="762"/>
                    <a:pt x="8585708" y="762"/>
                  </a:cubicBezTo>
                  <a:close/>
                </a:path>
              </a:pathLst>
            </a:custGeom>
            <a:blipFill>
              <a:blip r:embed="rId2"/>
              <a:stretch>
                <a:fillRect l="-39833" r="-39833"/>
              </a:stretch>
            </a:blipFill>
          </p:spPr>
        </p:sp>
      </p:grpSp>
      <p:grpSp>
        <p:nvGrpSpPr>
          <p:cNvPr id="7" name="Group 7"/>
          <p:cNvGrpSpPr/>
          <p:nvPr/>
        </p:nvGrpSpPr>
        <p:grpSpPr>
          <a:xfrm>
            <a:off x="5715000" y="807176"/>
            <a:ext cx="9870338" cy="8273471"/>
            <a:chOff x="0" y="0"/>
            <a:chExt cx="2599595" cy="2179021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2599595" cy="2179021"/>
            </a:xfrm>
            <a:custGeom>
              <a:avLst/>
              <a:gdLst/>
              <a:ahLst/>
              <a:cxnLst/>
              <a:rect l="l" t="t" r="r" b="b"/>
              <a:pathLst>
                <a:path w="2599595" h="2179021">
                  <a:moveTo>
                    <a:pt x="20393" y="0"/>
                  </a:moveTo>
                  <a:lnTo>
                    <a:pt x="2579202" y="0"/>
                  </a:lnTo>
                  <a:cubicBezTo>
                    <a:pt x="2584610" y="0"/>
                    <a:pt x="2589798" y="2149"/>
                    <a:pt x="2593622" y="5973"/>
                  </a:cubicBezTo>
                  <a:cubicBezTo>
                    <a:pt x="2597447" y="9798"/>
                    <a:pt x="2599595" y="14985"/>
                    <a:pt x="2599595" y="20393"/>
                  </a:cubicBezTo>
                  <a:lnTo>
                    <a:pt x="2599595" y="2158628"/>
                  </a:lnTo>
                  <a:cubicBezTo>
                    <a:pt x="2599595" y="2164037"/>
                    <a:pt x="2597447" y="2169224"/>
                    <a:pt x="2593622" y="2173048"/>
                  </a:cubicBezTo>
                  <a:cubicBezTo>
                    <a:pt x="2589798" y="2176873"/>
                    <a:pt x="2584610" y="2179021"/>
                    <a:pt x="2579202" y="2179021"/>
                  </a:cubicBezTo>
                  <a:lnTo>
                    <a:pt x="20393" y="2179021"/>
                  </a:lnTo>
                  <a:cubicBezTo>
                    <a:pt x="14985" y="2179021"/>
                    <a:pt x="9798" y="2176873"/>
                    <a:pt x="5973" y="2173048"/>
                  </a:cubicBezTo>
                  <a:cubicBezTo>
                    <a:pt x="2149" y="2169224"/>
                    <a:pt x="0" y="2164037"/>
                    <a:pt x="0" y="2158628"/>
                  </a:cubicBezTo>
                  <a:lnTo>
                    <a:pt x="0" y="20393"/>
                  </a:lnTo>
                  <a:cubicBezTo>
                    <a:pt x="0" y="14985"/>
                    <a:pt x="2149" y="9798"/>
                    <a:pt x="5973" y="5973"/>
                  </a:cubicBezTo>
                  <a:cubicBezTo>
                    <a:pt x="9798" y="2149"/>
                    <a:pt x="14985" y="0"/>
                    <a:pt x="20393" y="0"/>
                  </a:cubicBezTo>
                  <a:close/>
                </a:path>
              </a:pathLst>
            </a:custGeom>
            <a:solidFill>
              <a:srgbClr val="FFFFFF">
                <a:alpha val="58824"/>
              </a:srgbClr>
            </a:solidFill>
            <a:ln w="38100" cap="rnd">
              <a:solidFill>
                <a:srgbClr val="000000">
                  <a:alpha val="58824"/>
                </a:srgbClr>
              </a:solidFill>
              <a:prstDash val="solid"/>
              <a:round/>
            </a:ln>
          </p:spPr>
        </p:sp>
        <p:sp>
          <p:nvSpPr>
            <p:cNvPr id="9" name="TextBox 9"/>
            <p:cNvSpPr txBox="1"/>
            <p:nvPr/>
          </p:nvSpPr>
          <p:spPr>
            <a:xfrm>
              <a:off x="0" y="-19050"/>
              <a:ext cx="2599595" cy="21980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859"/>
                </a:lnSpc>
              </a:pPr>
              <a:endParaRPr dirty="0"/>
            </a:p>
          </p:txBody>
        </p:sp>
      </p:grpSp>
      <p:sp>
        <p:nvSpPr>
          <p:cNvPr id="13" name="Freeform 13"/>
          <p:cNvSpPr/>
          <p:nvPr/>
        </p:nvSpPr>
        <p:spPr>
          <a:xfrm>
            <a:off x="9419509" y="4414328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9419509" y="4943912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5"/>
                </a:lnTo>
                <a:lnTo>
                  <a:pt x="0" y="39917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9419509" y="5653827"/>
            <a:ext cx="399176" cy="399176"/>
          </a:xfrm>
          <a:custGeom>
            <a:avLst/>
            <a:gdLst/>
            <a:ahLst/>
            <a:cxnLst/>
            <a:rect l="l" t="t" r="r" b="b"/>
            <a:pathLst>
              <a:path w="399176" h="399176">
                <a:moveTo>
                  <a:pt x="0" y="0"/>
                </a:moveTo>
                <a:lnTo>
                  <a:pt x="399176" y="0"/>
                </a:lnTo>
                <a:lnTo>
                  <a:pt x="399176" y="399176"/>
                </a:lnTo>
                <a:lnTo>
                  <a:pt x="0" y="3991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7991617" y="1651983"/>
            <a:ext cx="4921232" cy="898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7291"/>
              </a:lnSpc>
              <a:spcBef>
                <a:spcPct val="0"/>
              </a:spcBef>
            </a:pPr>
            <a:r>
              <a:rPr lang="en-US" sz="5283" u="none" strike="noStrike" spc="184" dirty="0">
                <a:solidFill>
                  <a:srgbClr val="010101"/>
                </a:solidFill>
                <a:latin typeface="Archivo Black"/>
                <a:ea typeface="Archivo Black"/>
                <a:cs typeface="Archivo Black"/>
                <a:sym typeface="Archivo Black"/>
              </a:rPr>
              <a:t>OUR TEAM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0210800" y="3342999"/>
            <a:ext cx="4461197" cy="4035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358"/>
              </a:lnSpc>
            </a:pPr>
            <a:r>
              <a:rPr lang="en-US" sz="2416" b="1" spc="-48" dirty="0">
                <a:solidFill>
                  <a:srgbClr val="010101"/>
                </a:solidFill>
                <a:latin typeface="Montserrat Light Bold"/>
                <a:ea typeface="Montserrat Light Bold"/>
                <a:cs typeface="Montserrat Light Bold"/>
                <a:sym typeface="Montserrat Light Bold"/>
              </a:rPr>
              <a:t>N. Akshay Srinivas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8953180" y="3841144"/>
            <a:ext cx="5920892" cy="31079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731"/>
              </a:lnSpc>
            </a:pPr>
            <a:r>
              <a:rPr lang="en-US" sz="2053" b="1" spc="16" dirty="0">
                <a:solidFill>
                  <a:srgbClr val="01010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Sri Ramakrishna Institute of Technology 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0596587" y="4866669"/>
            <a:ext cx="3788059" cy="7023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lvl="0">
              <a:lnSpc>
                <a:spcPts val="285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  <a:hlinkClick r:id="rId9"/>
              </a:rPr>
              <a:t>www.linkedin.com/in/akshay-srinivas-047b2a328/</a:t>
            </a:r>
            <a:endParaRPr lang="en-US" sz="2069" dirty="0">
              <a:solidFill>
                <a:srgbClr val="000000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10382421" y="5777247"/>
            <a:ext cx="3788059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 dirty="0" err="1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Sree</a:t>
            </a:r>
            <a:r>
              <a:rPr lang="en-US" sz="2069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Daksha,Vadavalli 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0596587" y="4349336"/>
            <a:ext cx="3559508" cy="3432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2856"/>
              </a:lnSpc>
              <a:spcBef>
                <a:spcPct val="0"/>
              </a:spcBef>
            </a:pPr>
            <a:r>
              <a:rPr lang="en-US" sz="2069" dirty="0">
                <a:solidFill>
                  <a:srgbClr val="000000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+919003914126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3B619B60-B5A3-4853-AF68-FFAE797DC44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7035" y="3030748"/>
            <a:ext cx="2571518" cy="2918106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6" grpId="0"/>
      <p:bldP spid="2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639</TotalTime>
  <Words>623</Words>
  <Application>Microsoft Office PowerPoint</Application>
  <PresentationFormat>Custom</PresentationFormat>
  <Paragraphs>76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Calibri</vt:lpstr>
      <vt:lpstr>Arial</vt:lpstr>
      <vt:lpstr>Montserrat Classic Bold</vt:lpstr>
      <vt:lpstr>Montserrat Classic</vt:lpstr>
      <vt:lpstr>Montserrat Light Bold</vt:lpstr>
      <vt:lpstr>Archivo Black</vt:lpstr>
      <vt:lpstr>Montserrat Light</vt:lpstr>
      <vt:lpstr>Arial Rounded MT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Grey Modern Professional Business Project Presentation</dc:title>
  <dc:creator>Akshay Srinivas</dc:creator>
  <cp:lastModifiedBy>Akshay Srinivas</cp:lastModifiedBy>
  <cp:revision>28</cp:revision>
  <dcterms:created xsi:type="dcterms:W3CDTF">2006-08-16T00:00:00Z</dcterms:created>
  <dcterms:modified xsi:type="dcterms:W3CDTF">2024-11-08T04:35:46Z</dcterms:modified>
  <dc:identifier>DAGVTfsDBJs</dc:identifier>
</cp:coreProperties>
</file>